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2" r:id="rId1"/>
    <p:sldMasterId id="2147483794" r:id="rId2"/>
    <p:sldMasterId id="2147483814" r:id="rId3"/>
  </p:sldMasterIdLst>
  <p:notesMasterIdLst>
    <p:notesMasterId r:id="rId84"/>
  </p:notesMasterIdLst>
  <p:sldIdLst>
    <p:sldId id="256" r:id="rId4"/>
    <p:sldId id="382" r:id="rId5"/>
    <p:sldId id="1286" r:id="rId6"/>
    <p:sldId id="1279" r:id="rId7"/>
    <p:sldId id="1280" r:id="rId8"/>
    <p:sldId id="1284" r:id="rId9"/>
    <p:sldId id="1278" r:id="rId10"/>
    <p:sldId id="1281" r:id="rId11"/>
    <p:sldId id="1287" r:id="rId12"/>
    <p:sldId id="1288" r:id="rId13"/>
    <p:sldId id="1325" r:id="rId14"/>
    <p:sldId id="1326" r:id="rId15"/>
    <p:sldId id="1289" r:id="rId16"/>
    <p:sldId id="1291" r:id="rId17"/>
    <p:sldId id="1293" r:id="rId18"/>
    <p:sldId id="1310" r:id="rId19"/>
    <p:sldId id="1311" r:id="rId20"/>
    <p:sldId id="1294" r:id="rId21"/>
    <p:sldId id="1295" r:id="rId22"/>
    <p:sldId id="1292" r:id="rId23"/>
    <p:sldId id="1312" r:id="rId24"/>
    <p:sldId id="1313" r:id="rId25"/>
    <p:sldId id="1296" r:id="rId26"/>
    <p:sldId id="1323" r:id="rId27"/>
    <p:sldId id="1324" r:id="rId28"/>
    <p:sldId id="1300" r:id="rId29"/>
    <p:sldId id="1261" r:id="rId30"/>
    <p:sldId id="1236" r:id="rId31"/>
    <p:sldId id="1301" r:id="rId32"/>
    <p:sldId id="1264" r:id="rId33"/>
    <p:sldId id="1282" r:id="rId34"/>
    <p:sldId id="1268" r:id="rId35"/>
    <p:sldId id="1299" r:id="rId36"/>
    <p:sldId id="1302" r:id="rId37"/>
    <p:sldId id="1303" r:id="rId38"/>
    <p:sldId id="1304" r:id="rId39"/>
    <p:sldId id="1305" r:id="rId40"/>
    <p:sldId id="1306" r:id="rId41"/>
    <p:sldId id="1307" r:id="rId42"/>
    <p:sldId id="1283" r:id="rId43"/>
    <p:sldId id="1320" r:id="rId44"/>
    <p:sldId id="1321" r:id="rId45"/>
    <p:sldId id="1327" r:id="rId46"/>
    <p:sldId id="1328" r:id="rId47"/>
    <p:sldId id="1322" r:id="rId48"/>
    <p:sldId id="1315" r:id="rId49"/>
    <p:sldId id="1314" r:id="rId50"/>
    <p:sldId id="1308" r:id="rId51"/>
    <p:sldId id="1317" r:id="rId52"/>
    <p:sldId id="1316" r:id="rId53"/>
    <p:sldId id="1318" r:id="rId54"/>
    <p:sldId id="1238" r:id="rId55"/>
    <p:sldId id="1319" r:id="rId56"/>
    <p:sldId id="1240" r:id="rId57"/>
    <p:sldId id="1267" r:id="rId58"/>
    <p:sldId id="1256" r:id="rId59"/>
    <p:sldId id="1270" r:id="rId60"/>
    <p:sldId id="1329" r:id="rId61"/>
    <p:sldId id="1247" r:id="rId62"/>
    <p:sldId id="1248" r:id="rId63"/>
    <p:sldId id="1246" r:id="rId64"/>
    <p:sldId id="1249" r:id="rId65"/>
    <p:sldId id="1271" r:id="rId66"/>
    <p:sldId id="1276" r:id="rId67"/>
    <p:sldId id="1272" r:id="rId68"/>
    <p:sldId id="1330" r:id="rId69"/>
    <p:sldId id="1331" r:id="rId70"/>
    <p:sldId id="1332" r:id="rId71"/>
    <p:sldId id="1333" r:id="rId72"/>
    <p:sldId id="1334" r:id="rId73"/>
    <p:sldId id="1273" r:id="rId74"/>
    <p:sldId id="1250" r:id="rId75"/>
    <p:sldId id="1251" r:id="rId76"/>
    <p:sldId id="1275" r:id="rId77"/>
    <p:sldId id="1277" r:id="rId78"/>
    <p:sldId id="1274" r:id="rId79"/>
    <p:sldId id="1252" r:id="rId80"/>
    <p:sldId id="1253" r:id="rId81"/>
    <p:sldId id="1254" r:id="rId82"/>
    <p:sldId id="1186" r:id="rId83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unichoff, Raisa R SIEP-PTD/B/T" initials="KRRS" lastIdx="5" clrIdx="0"/>
  <p:cmAuthor id="2" name="Stokes, Jonny A SI-ERPT" initials="SJAS" lastIdx="2" clrIdx="1">
    <p:extLst>
      <p:ext uri="{19B8F6BF-5375-455C-9EA6-DF929625EA0E}">
        <p15:presenceInfo xmlns:p15="http://schemas.microsoft.com/office/powerpoint/2012/main" userId="S-1-5-21-1454471165-343818398-682003330-152846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30" autoAdjust="0"/>
    <p:restoredTop sz="95545" autoAdjust="0"/>
  </p:normalViewPr>
  <p:slideViewPr>
    <p:cSldViewPr snapToGrid="0">
      <p:cViewPr varScale="1">
        <p:scale>
          <a:sx n="88" d="100"/>
          <a:sy n="88" d="100"/>
        </p:scale>
        <p:origin x="120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92B4-BD66-4C08-A6AA-1F5275317559}" type="datetimeFigureOut">
              <a:rPr lang="nl-NL" smtClean="0"/>
              <a:t>5-9-2019</a:t>
            </a:fld>
            <a:endParaRPr lang="nl-NL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6D8088-5294-4529-89AF-A4911AE09F99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44804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1</a:t>
            </a:fld>
            <a:endParaRPr lang="en-GB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395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/>
          <p:cNvSpPr/>
          <p:nvPr userDrawn="1"/>
        </p:nvSpPr>
        <p:spPr bwMode="gray">
          <a:xfrm>
            <a:off x="0" y="4313786"/>
            <a:ext cx="12192000" cy="25442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8" name="Rectangle 2"/>
          <p:cNvSpPr>
            <a:spLocks noGrp="1" noChangeArrowheads="1"/>
          </p:cNvSpPr>
          <p:nvPr userDrawn="1">
            <p:ph type="ctrTitle"/>
          </p:nvPr>
        </p:nvSpPr>
        <p:spPr>
          <a:xfrm>
            <a:off x="1779490" y="960120"/>
            <a:ext cx="9899747" cy="1584040"/>
          </a:xfrm>
          <a:noFill/>
        </p:spPr>
        <p:txBody>
          <a:bodyPr lIns="0" tIns="0" rIns="0"/>
          <a:lstStyle>
            <a:lvl1pPr>
              <a:lnSpc>
                <a:spcPct val="110000"/>
              </a:lnSpc>
              <a:defRPr sz="28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9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1779490" y="3310197"/>
            <a:ext cx="9899747" cy="749808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32" name="Text Placeholder 3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779490" y="4588235"/>
            <a:ext cx="7810528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33" name="Text Placeholder 31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779490" y="4840064"/>
            <a:ext cx="7810528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insert Role in Organisation</a:t>
            </a:r>
          </a:p>
        </p:txBody>
      </p:sp>
      <p:sp>
        <p:nvSpPr>
          <p:cNvPr id="24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dirty="0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</a:t>
            </a:r>
          </a:p>
        </p:txBody>
      </p:sp>
      <p:sp>
        <p:nvSpPr>
          <p:cNvPr id="25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Rectangle 18"/>
          <p:cNvSpPr/>
          <p:nvPr userDrawn="1"/>
        </p:nvSpPr>
        <p:spPr bwMode="gray">
          <a:xfrm>
            <a:off x="1778011" y="761998"/>
            <a:ext cx="1269984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20" name="Picture 19" descr="PECTEN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000" y="645968"/>
            <a:ext cx="1524000" cy="1524000"/>
          </a:xfrm>
          <a:prstGeom prst="rect">
            <a:avLst/>
          </a:prstGeom>
        </p:spPr>
      </p:pic>
      <p:sp>
        <p:nvSpPr>
          <p:cNvPr id="8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April 2018</a:t>
            </a:r>
          </a:p>
        </p:txBody>
      </p:sp>
      <p:sp>
        <p:nvSpPr>
          <p:cNvPr id="8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Restricted </a:t>
            </a:r>
          </a:p>
        </p:txBody>
      </p:sp>
    </p:spTree>
    <p:extLst>
      <p:ext uri="{BB962C8B-B14F-4D97-AF65-F5344CB8AC3E}">
        <p14:creationId xmlns:p14="http://schemas.microsoft.com/office/powerpoint/2010/main" val="21369070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pos="323">
          <p15:clr>
            <a:srgbClr val="FBAE40"/>
          </p15:clr>
        </p15:guide>
        <p15:guide id="4" pos="7357">
          <p15:clr>
            <a:srgbClr val="FBAE40"/>
          </p15:clr>
        </p15:guide>
        <p15:guide id="5" pos="1121">
          <p15:clr>
            <a:srgbClr val="FBAE40"/>
          </p15:clr>
        </p15:guide>
        <p15:guide id="6" orient="horz" pos="40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lang="en-US" sz="2400" b="1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1219170" rtl="0" eaLnBrk="1" latinLnBrk="0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April 2018</a:t>
            </a:r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Restricted </a:t>
            </a:r>
          </a:p>
        </p:txBody>
      </p:sp>
      <p:sp>
        <p:nvSpPr>
          <p:cNvPr id="9" name="Content Placeholder 14"/>
          <p:cNvSpPr>
            <a:spLocks noGrp="1"/>
          </p:cNvSpPr>
          <p:nvPr>
            <p:ph sz="quarter" idx="13"/>
          </p:nvPr>
        </p:nvSpPr>
        <p:spPr>
          <a:xfrm>
            <a:off x="6215064" y="1528764"/>
            <a:ext cx="5464174" cy="4830761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2000"/>
            </a:lvl1pPr>
            <a:lvl2pPr marL="277200" indent="-27720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2000"/>
            </a:lvl2pPr>
            <a:lvl3pPr marL="522000" indent="-2520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2000"/>
            </a:lvl3pPr>
            <a:lvl4pPr marL="756000" indent="-241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2000"/>
            </a:lvl4pPr>
            <a:lvl5pPr marL="964800" indent="-21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1800"/>
            </a:lvl5pPr>
            <a:lvl6pPr marL="1144800" indent="-1800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n"/>
              <a:defRPr sz="140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508000" y="1528762"/>
            <a:ext cx="5468938" cy="4830763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2000"/>
            </a:lvl1pPr>
            <a:lvl2pPr marL="277200" indent="-27720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2000"/>
            </a:lvl2pPr>
            <a:lvl3pPr marL="522000" indent="-252000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2000"/>
            </a:lvl3pPr>
            <a:lvl4pPr marL="756000" indent="-241294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2000"/>
            </a:lvl4pPr>
            <a:lvl5pPr marL="964800" indent="-21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1800"/>
            </a:lvl5pPr>
            <a:lvl6pPr marL="1144800" indent="-1800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140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991417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Hig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lang="en-US" sz="2400" b="1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1219170" rtl="0" eaLnBrk="1" latinLnBrk="0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3"/>
          </p:nvPr>
        </p:nvSpPr>
        <p:spPr>
          <a:xfrm>
            <a:off x="6215063" y="1528764"/>
            <a:ext cx="5464175" cy="4830762"/>
          </a:xfrm>
        </p:spPr>
        <p:txBody>
          <a:bodyPr/>
          <a:lstStyle>
            <a:lvl1pPr marL="0" indent="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600"/>
            </a:lvl1pPr>
            <a:lvl2pPr marL="216000" indent="-2160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1600"/>
            </a:lvl2pPr>
            <a:lvl3pPr marL="410400" indent="-194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n"/>
              <a:defRPr sz="1600"/>
            </a:lvl3pPr>
            <a:lvl4pPr marL="597600" indent="-1872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n"/>
              <a:defRPr sz="1600"/>
            </a:lvl4pPr>
            <a:lvl5pPr marL="766800" indent="-1548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n"/>
              <a:defRPr sz="1400"/>
            </a:lvl5pPr>
            <a:lvl6pPr marL="914400" indent="-1440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n"/>
              <a:tabLst/>
              <a:defRPr sz="120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508000" y="1528762"/>
            <a:ext cx="5468938" cy="4830763"/>
          </a:xfrm>
        </p:spPr>
        <p:txBody>
          <a:bodyPr/>
          <a:lstStyle>
            <a:lvl1pPr marL="0" indent="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600"/>
            </a:lvl1pPr>
            <a:lvl2pPr marL="216000" indent="-21600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1600"/>
            </a:lvl2pPr>
            <a:lvl3pPr marL="410400" indent="-194400">
              <a:lnSpc>
                <a:spcPct val="140000"/>
              </a:lnSpc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1600"/>
            </a:lvl3pPr>
            <a:lvl4pPr marL="597600" indent="-187200">
              <a:lnSpc>
                <a:spcPct val="140000"/>
              </a:lnSpc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n"/>
              <a:defRPr sz="1600"/>
            </a:lvl4pPr>
            <a:lvl5pPr marL="766800" indent="-1548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n"/>
              <a:defRPr sz="1400"/>
            </a:lvl5pPr>
            <a:lvl6pPr marL="914400" indent="-1440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n"/>
              <a:defRPr sz="120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April 2018</a:t>
            </a:r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Restricted </a:t>
            </a:r>
          </a:p>
        </p:txBody>
      </p:sp>
    </p:spTree>
    <p:extLst>
      <p:ext uri="{BB962C8B-B14F-4D97-AF65-F5344CB8AC3E}">
        <p14:creationId xmlns:p14="http://schemas.microsoft.com/office/powerpoint/2010/main" val="106085265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51"/>
          <p:cNvSpPr>
            <a:spLocks noGrp="1"/>
          </p:cNvSpPr>
          <p:nvPr>
            <p:ph sz="quarter" idx="29" hasCustomPrompt="1"/>
          </p:nvPr>
        </p:nvSpPr>
        <p:spPr>
          <a:xfrm>
            <a:off x="509312" y="6201069"/>
            <a:ext cx="5543051" cy="158455"/>
          </a:xfrm>
        </p:spPr>
        <p:txBody>
          <a:bodyPr wrap="square">
            <a:noAutofit/>
          </a:bodyPr>
          <a:lstStyle>
            <a:lvl1pPr>
              <a:defRPr sz="9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EDIT SOURCE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7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lang="en-GB" sz="2400" b="1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1219170" rtl="0" eaLnBrk="1" latinLnBrk="0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9" name="Content Placeholder 51"/>
          <p:cNvSpPr>
            <a:spLocks noGrp="1"/>
          </p:cNvSpPr>
          <p:nvPr>
            <p:ph sz="quarter" idx="45" hasCustomPrompt="1"/>
          </p:nvPr>
        </p:nvSpPr>
        <p:spPr>
          <a:xfrm>
            <a:off x="508000" y="4199574"/>
            <a:ext cx="5468938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Click to edit Unit of measure</a:t>
            </a:r>
          </a:p>
        </p:txBody>
      </p:sp>
      <p:sp>
        <p:nvSpPr>
          <p:cNvPr id="40" name="Content Placeholder 51"/>
          <p:cNvSpPr>
            <a:spLocks noGrp="1"/>
          </p:cNvSpPr>
          <p:nvPr>
            <p:ph sz="quarter" idx="46" hasCustomPrompt="1"/>
          </p:nvPr>
        </p:nvSpPr>
        <p:spPr>
          <a:xfrm>
            <a:off x="508000" y="3864611"/>
            <a:ext cx="5468938" cy="29302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600" kern="1200" cap="none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cxnSp>
        <p:nvCxnSpPr>
          <p:cNvPr id="41" name="Straight Connector 40"/>
          <p:cNvCxnSpPr/>
          <p:nvPr userDrawn="1"/>
        </p:nvCxnSpPr>
        <p:spPr>
          <a:xfrm>
            <a:off x="508000" y="4141370"/>
            <a:ext cx="5468938" cy="941"/>
          </a:xfrm>
          <a:prstGeom prst="line">
            <a:avLst/>
          </a:prstGeom>
          <a:ln w="508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hart Placeholder 16"/>
          <p:cNvSpPr>
            <a:spLocks noGrp="1"/>
          </p:cNvSpPr>
          <p:nvPr>
            <p:ph type="chart" sz="quarter" idx="47"/>
          </p:nvPr>
        </p:nvSpPr>
        <p:spPr>
          <a:xfrm>
            <a:off x="508000" y="4456229"/>
            <a:ext cx="5468938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icon to add chart</a:t>
            </a:r>
            <a:endParaRPr lang="nl-NL" dirty="0"/>
          </a:p>
        </p:txBody>
      </p:sp>
      <p:cxnSp>
        <p:nvCxnSpPr>
          <p:cNvPr id="43" name="Straight Connector 42"/>
          <p:cNvCxnSpPr/>
          <p:nvPr userDrawn="1"/>
        </p:nvCxnSpPr>
        <p:spPr>
          <a:xfrm flipV="1">
            <a:off x="508000" y="5966640"/>
            <a:ext cx="5468938" cy="188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ontent Placeholder 51"/>
          <p:cNvSpPr>
            <a:spLocks noGrp="1"/>
          </p:cNvSpPr>
          <p:nvPr>
            <p:ph sz="quarter" idx="54" hasCustomPrompt="1"/>
          </p:nvPr>
        </p:nvSpPr>
        <p:spPr>
          <a:xfrm>
            <a:off x="508000" y="1863726"/>
            <a:ext cx="5468938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Click to edit Unit of measure</a:t>
            </a:r>
          </a:p>
        </p:txBody>
      </p:sp>
      <p:sp>
        <p:nvSpPr>
          <p:cNvPr id="100" name="Content Placeholder 51"/>
          <p:cNvSpPr>
            <a:spLocks noGrp="1"/>
          </p:cNvSpPr>
          <p:nvPr>
            <p:ph sz="quarter" idx="55" hasCustomPrompt="1"/>
          </p:nvPr>
        </p:nvSpPr>
        <p:spPr>
          <a:xfrm>
            <a:off x="508000" y="1528763"/>
            <a:ext cx="5468938" cy="29302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600" kern="1200" cap="none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cxnSp>
        <p:nvCxnSpPr>
          <p:cNvPr id="101" name="Straight Connector 100"/>
          <p:cNvCxnSpPr/>
          <p:nvPr userDrawn="1"/>
        </p:nvCxnSpPr>
        <p:spPr>
          <a:xfrm>
            <a:off x="508000" y="1805522"/>
            <a:ext cx="5468938" cy="941"/>
          </a:xfrm>
          <a:prstGeom prst="line">
            <a:avLst/>
          </a:prstGeom>
          <a:ln w="508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Chart Placeholder 16"/>
          <p:cNvSpPr>
            <a:spLocks noGrp="1"/>
          </p:cNvSpPr>
          <p:nvPr>
            <p:ph type="chart" sz="quarter" idx="56"/>
          </p:nvPr>
        </p:nvSpPr>
        <p:spPr>
          <a:xfrm>
            <a:off x="508000" y="2120382"/>
            <a:ext cx="5468938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icon to add chart</a:t>
            </a:r>
            <a:endParaRPr lang="nl-NL" dirty="0"/>
          </a:p>
        </p:txBody>
      </p:sp>
      <p:cxnSp>
        <p:nvCxnSpPr>
          <p:cNvPr id="103" name="Straight Connector 102"/>
          <p:cNvCxnSpPr/>
          <p:nvPr userDrawn="1"/>
        </p:nvCxnSpPr>
        <p:spPr>
          <a:xfrm flipV="1">
            <a:off x="508000" y="3732357"/>
            <a:ext cx="5468938" cy="188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ontent Placeholder 51"/>
          <p:cNvSpPr>
            <a:spLocks noGrp="1"/>
          </p:cNvSpPr>
          <p:nvPr>
            <p:ph sz="quarter" idx="57" hasCustomPrompt="1"/>
          </p:nvPr>
        </p:nvSpPr>
        <p:spPr>
          <a:xfrm>
            <a:off x="6215063" y="4199574"/>
            <a:ext cx="5464175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Click to edit Unit of measure</a:t>
            </a:r>
          </a:p>
        </p:txBody>
      </p:sp>
      <p:sp>
        <p:nvSpPr>
          <p:cNvPr id="105" name="Content Placeholder 51"/>
          <p:cNvSpPr>
            <a:spLocks noGrp="1"/>
          </p:cNvSpPr>
          <p:nvPr>
            <p:ph sz="quarter" idx="58" hasCustomPrompt="1"/>
          </p:nvPr>
        </p:nvSpPr>
        <p:spPr>
          <a:xfrm>
            <a:off x="6215063" y="3864611"/>
            <a:ext cx="5464175" cy="29302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600" kern="1200" cap="none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cxnSp>
        <p:nvCxnSpPr>
          <p:cNvPr id="106" name="Straight Connector 105"/>
          <p:cNvCxnSpPr/>
          <p:nvPr userDrawn="1"/>
        </p:nvCxnSpPr>
        <p:spPr>
          <a:xfrm>
            <a:off x="6215063" y="4141387"/>
            <a:ext cx="5464175" cy="914"/>
          </a:xfrm>
          <a:prstGeom prst="line">
            <a:avLst/>
          </a:prstGeom>
          <a:ln w="508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Chart Placeholder 16"/>
          <p:cNvSpPr>
            <a:spLocks noGrp="1"/>
          </p:cNvSpPr>
          <p:nvPr>
            <p:ph type="chart" sz="quarter" idx="59"/>
          </p:nvPr>
        </p:nvSpPr>
        <p:spPr>
          <a:xfrm>
            <a:off x="6215063" y="4456229"/>
            <a:ext cx="54641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icon to add chart</a:t>
            </a:r>
            <a:endParaRPr lang="nl-NL" dirty="0"/>
          </a:p>
        </p:txBody>
      </p:sp>
      <p:cxnSp>
        <p:nvCxnSpPr>
          <p:cNvPr id="108" name="Straight Connector 107"/>
          <p:cNvCxnSpPr/>
          <p:nvPr userDrawn="1"/>
        </p:nvCxnSpPr>
        <p:spPr>
          <a:xfrm flipV="1">
            <a:off x="6215063" y="5966657"/>
            <a:ext cx="5464175" cy="1829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Content Placeholder 51"/>
          <p:cNvSpPr>
            <a:spLocks noGrp="1"/>
          </p:cNvSpPr>
          <p:nvPr>
            <p:ph sz="quarter" idx="60" hasCustomPrompt="1"/>
          </p:nvPr>
        </p:nvSpPr>
        <p:spPr>
          <a:xfrm>
            <a:off x="6215063" y="1863726"/>
            <a:ext cx="5464175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Click to edit Unit of measure</a:t>
            </a:r>
          </a:p>
        </p:txBody>
      </p:sp>
      <p:sp>
        <p:nvSpPr>
          <p:cNvPr id="110" name="Content Placeholder 51"/>
          <p:cNvSpPr>
            <a:spLocks noGrp="1"/>
          </p:cNvSpPr>
          <p:nvPr>
            <p:ph sz="quarter" idx="61" hasCustomPrompt="1"/>
          </p:nvPr>
        </p:nvSpPr>
        <p:spPr>
          <a:xfrm>
            <a:off x="6215063" y="1528763"/>
            <a:ext cx="5464175" cy="29302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600" kern="1200" cap="none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cxnSp>
        <p:nvCxnSpPr>
          <p:cNvPr id="111" name="Straight Connector 110"/>
          <p:cNvCxnSpPr/>
          <p:nvPr userDrawn="1"/>
        </p:nvCxnSpPr>
        <p:spPr>
          <a:xfrm>
            <a:off x="6215063" y="1805539"/>
            <a:ext cx="5464175" cy="914"/>
          </a:xfrm>
          <a:prstGeom prst="line">
            <a:avLst/>
          </a:prstGeom>
          <a:ln w="508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Chart Placeholder 16"/>
          <p:cNvSpPr>
            <a:spLocks noGrp="1"/>
          </p:cNvSpPr>
          <p:nvPr>
            <p:ph type="chart" sz="quarter" idx="62"/>
          </p:nvPr>
        </p:nvSpPr>
        <p:spPr>
          <a:xfrm>
            <a:off x="6215063" y="2120382"/>
            <a:ext cx="54641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icon to add chart</a:t>
            </a:r>
            <a:endParaRPr lang="nl-NL" dirty="0"/>
          </a:p>
        </p:txBody>
      </p:sp>
      <p:cxnSp>
        <p:nvCxnSpPr>
          <p:cNvPr id="113" name="Straight Connector 112"/>
          <p:cNvCxnSpPr/>
          <p:nvPr userDrawn="1"/>
        </p:nvCxnSpPr>
        <p:spPr>
          <a:xfrm>
            <a:off x="6089108" y="3730543"/>
            <a:ext cx="5265195" cy="2448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April 2018</a:t>
            </a:r>
          </a:p>
        </p:txBody>
      </p:sp>
      <p:sp>
        <p:nvSpPr>
          <p:cNvPr id="3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Restricted </a:t>
            </a:r>
          </a:p>
        </p:txBody>
      </p:sp>
    </p:spTree>
    <p:extLst>
      <p:ext uri="{BB962C8B-B14F-4D97-AF65-F5344CB8AC3E}">
        <p14:creationId xmlns:p14="http://schemas.microsoft.com/office/powerpoint/2010/main" val="42260679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 bwMode="gray">
          <a:xfrm>
            <a:off x="1" y="4313784"/>
            <a:ext cx="12192000" cy="25442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 bwMode="gray">
          <a:xfrm>
            <a:off x="761993" y="1524000"/>
            <a:ext cx="1269984" cy="7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763200" y="2636980"/>
            <a:ext cx="6397451" cy="13620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 b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"/>
          </p:nvPr>
        </p:nvSpPr>
        <p:spPr>
          <a:xfrm>
            <a:off x="763200" y="1696947"/>
            <a:ext cx="6397451" cy="82123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800" b="0" cap="none" baseline="0">
                <a:solidFill>
                  <a:schemeClr val="tx1"/>
                </a:solidFill>
                <a:latin typeface="+mj-lt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402833" y="1924112"/>
            <a:ext cx="4274842" cy="2930523"/>
          </a:xfrm>
          <a:prstGeom prst="rect">
            <a:avLst/>
          </a:prstGeom>
        </p:spPr>
        <p:txBody>
          <a:bodyPr lIns="0" tIns="0" rIns="0" bIns="0"/>
          <a:lstStyle>
            <a:lvl1pPr marL="0" algn="r" defTabSz="1219170" rtl="0" eaLnBrk="1" latinLnBrk="0" hangingPunct="1">
              <a:lnSpc>
                <a:spcPct val="100000"/>
              </a:lnSpc>
              <a:buClr>
                <a:srgbClr val="DD1D21"/>
              </a:buClr>
              <a:buSzPct val="85000"/>
              <a:buNone/>
              <a:tabLst>
                <a:tab pos="1081088" algn="l"/>
              </a:tabLst>
              <a:defRPr lang="en-GB" sz="20000" kern="10000" spc="-1000" baseline="0" dirty="0">
                <a:ln w="3175">
                  <a:noFill/>
                </a:ln>
                <a:solidFill>
                  <a:schemeClr val="accent1"/>
                </a:solidFill>
                <a:latin typeface="Futura Bold"/>
                <a:ea typeface="Arial" charset="0"/>
                <a:cs typeface="Futura Bold"/>
              </a:defRPr>
            </a:lvl1pPr>
          </a:lstStyle>
          <a:p>
            <a:pPr lvl="0"/>
            <a:r>
              <a:rPr lang="en-GB" dirty="0"/>
              <a:t>0.0</a:t>
            </a:r>
          </a:p>
        </p:txBody>
      </p:sp>
      <p:sp>
        <p:nvSpPr>
          <p:cNvPr id="14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April 2018</a:t>
            </a:r>
          </a:p>
        </p:txBody>
      </p:sp>
      <p:sp>
        <p:nvSpPr>
          <p:cNvPr id="15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dirty="0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</a:t>
            </a:r>
          </a:p>
        </p:txBody>
      </p:sp>
      <p:sp>
        <p:nvSpPr>
          <p:cNvPr id="2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Restricted </a:t>
            </a:r>
          </a:p>
        </p:txBody>
      </p:sp>
    </p:spTree>
    <p:extLst>
      <p:ext uri="{BB962C8B-B14F-4D97-AF65-F5344CB8AC3E}">
        <p14:creationId xmlns:p14="http://schemas.microsoft.com/office/powerpoint/2010/main" val="111764283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 bwMode="gray">
          <a:xfrm>
            <a:off x="761993" y="3556002"/>
            <a:ext cx="6858000" cy="2540001"/>
            <a:chOff x="761993" y="3556002"/>
            <a:chExt cx="6858000" cy="2540001"/>
          </a:xfrm>
        </p:grpSpPr>
        <p:sp>
          <p:nvSpPr>
            <p:cNvPr id="16" name="Rectangle 15"/>
            <p:cNvSpPr/>
            <p:nvPr userDrawn="1"/>
          </p:nvSpPr>
          <p:spPr bwMode="gray">
            <a:xfrm>
              <a:off x="761993" y="3556002"/>
              <a:ext cx="6858000" cy="2540001"/>
            </a:xfrm>
            <a:prstGeom prst="rect">
              <a:avLst/>
            </a:prstGeom>
            <a:solidFill>
              <a:srgbClr val="FFFFFF"/>
            </a:solidFill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Rectangle 27"/>
            <p:cNvSpPr/>
            <p:nvPr userDrawn="1"/>
          </p:nvSpPr>
          <p:spPr bwMode="gray">
            <a:xfrm>
              <a:off x="1145875" y="3818708"/>
              <a:ext cx="1269984" cy="76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Rectangle 31"/>
          <p:cNvSpPr/>
          <p:nvPr userDrawn="1"/>
        </p:nvSpPr>
        <p:spPr bwMode="white">
          <a:xfrm>
            <a:off x="501606" y="488935"/>
            <a:ext cx="1311092" cy="1188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Restricted 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-2382" y="1"/>
            <a:ext cx="12194723" cy="4866892"/>
          </a:xfrm>
          <a:custGeom>
            <a:avLst/>
            <a:gdLst>
              <a:gd name="connsiteX0" fmla="*/ 0 w 12192000"/>
              <a:gd name="connsiteY0" fmla="*/ 0 h 4854636"/>
              <a:gd name="connsiteX1" fmla="*/ 12192000 w 12192000"/>
              <a:gd name="connsiteY1" fmla="*/ 0 h 4854636"/>
              <a:gd name="connsiteX2" fmla="*/ 12192000 w 12192000"/>
              <a:gd name="connsiteY2" fmla="*/ 4854636 h 4854636"/>
              <a:gd name="connsiteX3" fmla="*/ 0 w 12192000"/>
              <a:gd name="connsiteY3" fmla="*/ 4854636 h 4854636"/>
              <a:gd name="connsiteX4" fmla="*/ 0 w 12192000"/>
              <a:gd name="connsiteY4" fmla="*/ 0 h 4854636"/>
              <a:gd name="connsiteX0" fmla="*/ 0 w 12192000"/>
              <a:gd name="connsiteY0" fmla="*/ 0 h 4854636"/>
              <a:gd name="connsiteX1" fmla="*/ 12192000 w 12192000"/>
              <a:gd name="connsiteY1" fmla="*/ 0 h 4854636"/>
              <a:gd name="connsiteX2" fmla="*/ 12192000 w 12192000"/>
              <a:gd name="connsiteY2" fmla="*/ 4854636 h 4854636"/>
              <a:gd name="connsiteX3" fmla="*/ 592282 w 12192000"/>
              <a:gd name="connsiteY3" fmla="*/ 4842164 h 4854636"/>
              <a:gd name="connsiteX4" fmla="*/ 0 w 12192000"/>
              <a:gd name="connsiteY4" fmla="*/ 4854636 h 4854636"/>
              <a:gd name="connsiteX5" fmla="*/ 0 w 12192000"/>
              <a:gd name="connsiteY5" fmla="*/ 0 h 4854636"/>
              <a:gd name="connsiteX0" fmla="*/ 0 w 12192000"/>
              <a:gd name="connsiteY0" fmla="*/ 0 h 4888026"/>
              <a:gd name="connsiteX1" fmla="*/ 12192000 w 12192000"/>
              <a:gd name="connsiteY1" fmla="*/ 0 h 4888026"/>
              <a:gd name="connsiteX2" fmla="*/ 12192000 w 12192000"/>
              <a:gd name="connsiteY2" fmla="*/ 4854636 h 4888026"/>
              <a:gd name="connsiteX3" fmla="*/ 592282 w 12192000"/>
              <a:gd name="connsiteY3" fmla="*/ 4842164 h 4888026"/>
              <a:gd name="connsiteX4" fmla="*/ 0 w 12192000"/>
              <a:gd name="connsiteY4" fmla="*/ 4854636 h 4888026"/>
              <a:gd name="connsiteX5" fmla="*/ 0 w 12192000"/>
              <a:gd name="connsiteY5" fmla="*/ 0 h 4888026"/>
              <a:gd name="connsiteX0" fmla="*/ 0 w 12192000"/>
              <a:gd name="connsiteY0" fmla="*/ 0 h 4888026"/>
              <a:gd name="connsiteX1" fmla="*/ 12192000 w 12192000"/>
              <a:gd name="connsiteY1" fmla="*/ 0 h 4888026"/>
              <a:gd name="connsiteX2" fmla="*/ 12192000 w 12192000"/>
              <a:gd name="connsiteY2" fmla="*/ 4854636 h 4888026"/>
              <a:gd name="connsiteX3" fmla="*/ 841664 w 12192000"/>
              <a:gd name="connsiteY3" fmla="*/ 2909455 h 4888026"/>
              <a:gd name="connsiteX4" fmla="*/ 592282 w 12192000"/>
              <a:gd name="connsiteY4" fmla="*/ 4842164 h 4888026"/>
              <a:gd name="connsiteX5" fmla="*/ 0 w 12192000"/>
              <a:gd name="connsiteY5" fmla="*/ 4854636 h 4888026"/>
              <a:gd name="connsiteX6" fmla="*/ 0 w 12192000"/>
              <a:gd name="connsiteY6" fmla="*/ 0 h 4888026"/>
              <a:gd name="connsiteX0" fmla="*/ 0 w 12192000"/>
              <a:gd name="connsiteY0" fmla="*/ 0 h 4982265"/>
              <a:gd name="connsiteX1" fmla="*/ 12192000 w 12192000"/>
              <a:gd name="connsiteY1" fmla="*/ 0 h 4982265"/>
              <a:gd name="connsiteX2" fmla="*/ 12192000 w 12192000"/>
              <a:gd name="connsiteY2" fmla="*/ 4854636 h 4982265"/>
              <a:gd name="connsiteX3" fmla="*/ 7606145 w 12192000"/>
              <a:gd name="connsiteY3" fmla="*/ 3543300 h 4982265"/>
              <a:gd name="connsiteX4" fmla="*/ 841664 w 12192000"/>
              <a:gd name="connsiteY4" fmla="*/ 2909455 h 4982265"/>
              <a:gd name="connsiteX5" fmla="*/ 592282 w 12192000"/>
              <a:gd name="connsiteY5" fmla="*/ 4842164 h 4982265"/>
              <a:gd name="connsiteX6" fmla="*/ 0 w 12192000"/>
              <a:gd name="connsiteY6" fmla="*/ 4854636 h 4982265"/>
              <a:gd name="connsiteX7" fmla="*/ 0 w 12192000"/>
              <a:gd name="connsiteY7" fmla="*/ 0 h 4982265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592282 w 12192000"/>
              <a:gd name="connsiteY6" fmla="*/ 4842164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42164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42164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42164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61702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46071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48146 w 12192000"/>
              <a:gd name="connsiteY5" fmla="*/ 3564082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54970 w 12192000"/>
              <a:gd name="connsiteY5" fmla="*/ 3547023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54970 w 12192000"/>
              <a:gd name="connsiteY5" fmla="*/ 3547023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54970 w 12192000"/>
              <a:gd name="connsiteY5" fmla="*/ 3547023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54970 w 12192000"/>
              <a:gd name="connsiteY5" fmla="*/ 3547023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2695 w 12194382"/>
              <a:gd name="connsiteY6" fmla="*/ 4857795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9839 w 12194382"/>
              <a:gd name="connsiteY6" fmla="*/ 4838792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9839 w 12194382"/>
              <a:gd name="connsiteY6" fmla="*/ 4838792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9839 w 12194382"/>
              <a:gd name="connsiteY6" fmla="*/ 4838792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872233 w 12194382"/>
              <a:gd name="connsiteY6" fmla="*/ 4872048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2695 w 12194382"/>
              <a:gd name="connsiteY6" fmla="*/ 4845920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20433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20433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20433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82443"/>
              <a:gd name="connsiteX1" fmla="*/ 12194382 w 12194382"/>
              <a:gd name="connsiteY1" fmla="*/ 0 h 5182443"/>
              <a:gd name="connsiteX2" fmla="*/ 12194382 w 12194382"/>
              <a:gd name="connsiteY2" fmla="*/ 4854636 h 5182443"/>
              <a:gd name="connsiteX3" fmla="*/ 7623248 w 12194382"/>
              <a:gd name="connsiteY3" fmla="*/ 4843680 h 5182443"/>
              <a:gd name="connsiteX4" fmla="*/ 7620433 w 12194382"/>
              <a:gd name="connsiteY4" fmla="*/ 3543300 h 5182443"/>
              <a:gd name="connsiteX5" fmla="*/ 762115 w 12194382"/>
              <a:gd name="connsiteY5" fmla="*/ 3547023 h 5182443"/>
              <a:gd name="connsiteX6" fmla="*/ 762695 w 12194382"/>
              <a:gd name="connsiteY6" fmla="*/ 4850671 h 5182443"/>
              <a:gd name="connsiteX7" fmla="*/ 0 w 12194382"/>
              <a:gd name="connsiteY7" fmla="*/ 4847509 h 5182443"/>
              <a:gd name="connsiteX8" fmla="*/ 2382 w 12194382"/>
              <a:gd name="connsiteY8" fmla="*/ 0 h 5182443"/>
              <a:gd name="connsiteX0" fmla="*/ 2382 w 12194382"/>
              <a:gd name="connsiteY0" fmla="*/ 0 h 5128150"/>
              <a:gd name="connsiteX1" fmla="*/ 12194382 w 12194382"/>
              <a:gd name="connsiteY1" fmla="*/ 0 h 5128150"/>
              <a:gd name="connsiteX2" fmla="*/ 12194382 w 12194382"/>
              <a:gd name="connsiteY2" fmla="*/ 4854636 h 5128150"/>
              <a:gd name="connsiteX3" fmla="*/ 7623248 w 12194382"/>
              <a:gd name="connsiteY3" fmla="*/ 4843680 h 5128150"/>
              <a:gd name="connsiteX4" fmla="*/ 7620433 w 12194382"/>
              <a:gd name="connsiteY4" fmla="*/ 3543300 h 5128150"/>
              <a:gd name="connsiteX5" fmla="*/ 762115 w 12194382"/>
              <a:gd name="connsiteY5" fmla="*/ 3547023 h 5128150"/>
              <a:gd name="connsiteX6" fmla="*/ 762695 w 12194382"/>
              <a:gd name="connsiteY6" fmla="*/ 4850671 h 5128150"/>
              <a:gd name="connsiteX7" fmla="*/ 0 w 12194382"/>
              <a:gd name="connsiteY7" fmla="*/ 4847509 h 5128150"/>
              <a:gd name="connsiteX8" fmla="*/ 2382 w 12194382"/>
              <a:gd name="connsiteY8" fmla="*/ 0 h 5128150"/>
              <a:gd name="connsiteX0" fmla="*/ 2382 w 12194382"/>
              <a:gd name="connsiteY0" fmla="*/ 0 h 5128150"/>
              <a:gd name="connsiteX1" fmla="*/ 12194382 w 12194382"/>
              <a:gd name="connsiteY1" fmla="*/ 0 h 5128150"/>
              <a:gd name="connsiteX2" fmla="*/ 12194382 w 12194382"/>
              <a:gd name="connsiteY2" fmla="*/ 4854636 h 5128150"/>
              <a:gd name="connsiteX3" fmla="*/ 7623248 w 12194382"/>
              <a:gd name="connsiteY3" fmla="*/ 4843680 h 5128150"/>
              <a:gd name="connsiteX4" fmla="*/ 7620433 w 12194382"/>
              <a:gd name="connsiteY4" fmla="*/ 3543300 h 5128150"/>
              <a:gd name="connsiteX5" fmla="*/ 762115 w 12194382"/>
              <a:gd name="connsiteY5" fmla="*/ 3547023 h 5128150"/>
              <a:gd name="connsiteX6" fmla="*/ 762695 w 12194382"/>
              <a:gd name="connsiteY6" fmla="*/ 4850671 h 5128150"/>
              <a:gd name="connsiteX7" fmla="*/ 0 w 12194382"/>
              <a:gd name="connsiteY7" fmla="*/ 4847509 h 5128150"/>
              <a:gd name="connsiteX8" fmla="*/ 2382 w 12194382"/>
              <a:gd name="connsiteY8" fmla="*/ 0 h 5128150"/>
              <a:gd name="connsiteX0" fmla="*/ 2382 w 12194382"/>
              <a:gd name="connsiteY0" fmla="*/ 0 h 5128150"/>
              <a:gd name="connsiteX1" fmla="*/ 12194382 w 12194382"/>
              <a:gd name="connsiteY1" fmla="*/ 0 h 5128150"/>
              <a:gd name="connsiteX2" fmla="*/ 12194382 w 12194382"/>
              <a:gd name="connsiteY2" fmla="*/ 4854636 h 5128150"/>
              <a:gd name="connsiteX3" fmla="*/ 7623248 w 12194382"/>
              <a:gd name="connsiteY3" fmla="*/ 4843680 h 5128150"/>
              <a:gd name="connsiteX4" fmla="*/ 7620433 w 12194382"/>
              <a:gd name="connsiteY4" fmla="*/ 3543300 h 5128150"/>
              <a:gd name="connsiteX5" fmla="*/ 762115 w 12194382"/>
              <a:gd name="connsiteY5" fmla="*/ 3547023 h 5128150"/>
              <a:gd name="connsiteX6" fmla="*/ 762695 w 12194382"/>
              <a:gd name="connsiteY6" fmla="*/ 4850671 h 5128150"/>
              <a:gd name="connsiteX7" fmla="*/ 0 w 12194382"/>
              <a:gd name="connsiteY7" fmla="*/ 4847509 h 5128150"/>
              <a:gd name="connsiteX8" fmla="*/ 2382 w 12194382"/>
              <a:gd name="connsiteY8" fmla="*/ 0 h 5128150"/>
              <a:gd name="connsiteX0" fmla="*/ 2382 w 12194723"/>
              <a:gd name="connsiteY0" fmla="*/ 0 h 4854829"/>
              <a:gd name="connsiteX1" fmla="*/ 12194382 w 12194723"/>
              <a:gd name="connsiteY1" fmla="*/ 0 h 4854829"/>
              <a:gd name="connsiteX2" fmla="*/ 12194382 w 12194723"/>
              <a:gd name="connsiteY2" fmla="*/ 4854636 h 4854829"/>
              <a:gd name="connsiteX3" fmla="*/ 7623248 w 12194723"/>
              <a:gd name="connsiteY3" fmla="*/ 4843680 h 4854829"/>
              <a:gd name="connsiteX4" fmla="*/ 7620433 w 12194723"/>
              <a:gd name="connsiteY4" fmla="*/ 3543300 h 4854829"/>
              <a:gd name="connsiteX5" fmla="*/ 762115 w 12194723"/>
              <a:gd name="connsiteY5" fmla="*/ 3547023 h 4854829"/>
              <a:gd name="connsiteX6" fmla="*/ 762695 w 12194723"/>
              <a:gd name="connsiteY6" fmla="*/ 4850671 h 4854829"/>
              <a:gd name="connsiteX7" fmla="*/ 0 w 12194723"/>
              <a:gd name="connsiteY7" fmla="*/ 4847509 h 4854829"/>
              <a:gd name="connsiteX8" fmla="*/ 2382 w 12194723"/>
              <a:gd name="connsiteY8" fmla="*/ 0 h 485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4723" h="4854829">
                <a:moveTo>
                  <a:pt x="2382" y="0"/>
                </a:moveTo>
                <a:lnTo>
                  <a:pt x="12194382" y="0"/>
                </a:lnTo>
                <a:cubicBezTo>
                  <a:pt x="12194382" y="1618212"/>
                  <a:pt x="12195150" y="4852730"/>
                  <a:pt x="12194382" y="4854636"/>
                </a:cubicBezTo>
                <a:cubicBezTo>
                  <a:pt x="12193614" y="4856542"/>
                  <a:pt x="7623176" y="4843704"/>
                  <a:pt x="7623248" y="4843680"/>
                </a:cubicBezTo>
                <a:cubicBezTo>
                  <a:pt x="7623320" y="4843656"/>
                  <a:pt x="7618248" y="3540554"/>
                  <a:pt x="7620433" y="3543300"/>
                </a:cubicBezTo>
                <a:cubicBezTo>
                  <a:pt x="7622618" y="3546046"/>
                  <a:pt x="3048221" y="3545782"/>
                  <a:pt x="762115" y="3547023"/>
                </a:cubicBezTo>
                <a:cubicBezTo>
                  <a:pt x="760398" y="3777370"/>
                  <a:pt x="763508" y="4852455"/>
                  <a:pt x="762695" y="4850671"/>
                </a:cubicBezTo>
                <a:cubicBezTo>
                  <a:pt x="761882" y="4848887"/>
                  <a:pt x="254232" y="4848563"/>
                  <a:pt x="0" y="4847509"/>
                </a:cubicBezTo>
                <a:lnTo>
                  <a:pt x="2382" y="0"/>
                </a:ln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5875" y="4028766"/>
            <a:ext cx="6177756" cy="865472"/>
          </a:xfrm>
          <a:noFill/>
        </p:spPr>
        <p:txBody>
          <a:bodyPr lIns="0" tIns="0" rIns="0"/>
          <a:lstStyle>
            <a:lvl1pPr>
              <a:defRPr sz="240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45875" y="5092242"/>
            <a:ext cx="6177756" cy="770676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lang="en-GB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8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April 2018</a:t>
            </a:r>
          </a:p>
        </p:txBody>
      </p:sp>
    </p:spTree>
    <p:extLst>
      <p:ext uri="{BB962C8B-B14F-4D97-AF65-F5344CB8AC3E}">
        <p14:creationId xmlns:p14="http://schemas.microsoft.com/office/powerpoint/2010/main" val="3768813555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1219170" rtl="0" eaLnBrk="1" latinLnBrk="0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Restricted </a:t>
            </a:r>
          </a:p>
        </p:txBody>
      </p:sp>
      <p:sp>
        <p:nvSpPr>
          <p:cNvPr id="7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April 2018</a:t>
            </a:r>
          </a:p>
        </p:txBody>
      </p:sp>
    </p:spTree>
    <p:extLst>
      <p:ext uri="{BB962C8B-B14F-4D97-AF65-F5344CB8AC3E}">
        <p14:creationId xmlns:p14="http://schemas.microsoft.com/office/powerpoint/2010/main" val="2724571333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1219170" rtl="0" eaLnBrk="1" latinLnBrk="0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April 2018</a:t>
            </a:r>
          </a:p>
        </p:txBody>
      </p:sp>
      <p:sp>
        <p:nvSpPr>
          <p:cNvPr id="14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Restricted </a:t>
            </a:r>
          </a:p>
        </p:txBody>
      </p:sp>
    </p:spTree>
    <p:extLst>
      <p:ext uri="{BB962C8B-B14F-4D97-AF65-F5344CB8AC3E}">
        <p14:creationId xmlns:p14="http://schemas.microsoft.com/office/powerpoint/2010/main" val="1652655241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- 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-2381" y="0"/>
            <a:ext cx="12194382" cy="685800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8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April 2018</a:t>
            </a:r>
          </a:p>
        </p:txBody>
      </p:sp>
      <p:sp>
        <p:nvSpPr>
          <p:cNvPr id="14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Restricted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13180" y="1438480"/>
            <a:ext cx="11166562" cy="2861742"/>
          </a:xfrm>
        </p:spPr>
        <p:txBody>
          <a:bodyPr/>
          <a:lstStyle>
            <a:lvl1pPr>
              <a:lnSpc>
                <a:spcPct val="110000"/>
              </a:lnSpc>
              <a:defRPr lang="en-US" sz="3400" b="1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6383772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 n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 bwMode="gray">
          <a:xfrm>
            <a:off x="1" y="4313784"/>
            <a:ext cx="12192000" cy="25442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 bwMode="gray">
          <a:xfrm>
            <a:off x="761993" y="1524000"/>
            <a:ext cx="1269984" cy="7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763200" y="2636980"/>
            <a:ext cx="5187472" cy="13620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 b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"/>
          </p:nvPr>
        </p:nvSpPr>
        <p:spPr>
          <a:xfrm>
            <a:off x="763200" y="1696947"/>
            <a:ext cx="6375761" cy="82123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800" b="0" cap="none" baseline="0">
                <a:solidFill>
                  <a:schemeClr val="tx1"/>
                </a:solidFill>
                <a:latin typeface="+mj-lt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April 2018</a:t>
            </a:r>
          </a:p>
        </p:txBody>
      </p:sp>
      <p:sp>
        <p:nvSpPr>
          <p:cNvPr id="27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dirty="0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</a:t>
            </a:r>
          </a:p>
        </p:txBody>
      </p:sp>
      <p:sp>
        <p:nvSpPr>
          <p:cNvPr id="2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Restricted </a:t>
            </a:r>
          </a:p>
        </p:txBody>
      </p:sp>
      <p:grpSp>
        <p:nvGrpSpPr>
          <p:cNvPr id="31" name="Group 30"/>
          <p:cNvGrpSpPr/>
          <p:nvPr userDrawn="1"/>
        </p:nvGrpSpPr>
        <p:grpSpPr bwMode="gray">
          <a:xfrm>
            <a:off x="6450013" y="2557463"/>
            <a:ext cx="5197475" cy="1917700"/>
            <a:chOff x="6450013" y="2557463"/>
            <a:chExt cx="5197475" cy="1917700"/>
          </a:xfrm>
        </p:grpSpPr>
        <p:sp>
          <p:nvSpPr>
            <p:cNvPr id="32" name="Freeform 6"/>
            <p:cNvSpPr>
              <a:spLocks noEditPoints="1"/>
            </p:cNvSpPr>
            <p:nvPr userDrawn="1"/>
          </p:nvSpPr>
          <p:spPr bwMode="gray">
            <a:xfrm>
              <a:off x="6450013" y="2557463"/>
              <a:ext cx="2005013" cy="1917700"/>
            </a:xfrm>
            <a:custGeom>
              <a:avLst/>
              <a:gdLst>
                <a:gd name="T0" fmla="*/ 274 w 346"/>
                <a:gd name="T1" fmla="*/ 331 h 331"/>
                <a:gd name="T2" fmla="*/ 250 w 346"/>
                <a:gd name="T3" fmla="*/ 302 h 331"/>
                <a:gd name="T4" fmla="*/ 167 w 346"/>
                <a:gd name="T5" fmla="*/ 322 h 331"/>
                <a:gd name="T6" fmla="*/ 0 w 346"/>
                <a:gd name="T7" fmla="*/ 156 h 331"/>
                <a:gd name="T8" fmla="*/ 167 w 346"/>
                <a:gd name="T9" fmla="*/ 0 h 331"/>
                <a:gd name="T10" fmla="*/ 334 w 346"/>
                <a:gd name="T11" fmla="*/ 162 h 331"/>
                <a:gd name="T12" fmla="*/ 295 w 346"/>
                <a:gd name="T13" fmla="*/ 268 h 331"/>
                <a:gd name="T14" fmla="*/ 346 w 346"/>
                <a:gd name="T15" fmla="*/ 320 h 331"/>
                <a:gd name="T16" fmla="*/ 274 w 346"/>
                <a:gd name="T17" fmla="*/ 331 h 331"/>
                <a:gd name="T18" fmla="*/ 238 w 346"/>
                <a:gd name="T19" fmla="*/ 207 h 331"/>
                <a:gd name="T20" fmla="*/ 252 w 346"/>
                <a:gd name="T21" fmla="*/ 162 h 331"/>
                <a:gd name="T22" fmla="*/ 167 w 346"/>
                <a:gd name="T23" fmla="*/ 76 h 331"/>
                <a:gd name="T24" fmla="*/ 82 w 346"/>
                <a:gd name="T25" fmla="*/ 156 h 331"/>
                <a:gd name="T26" fmla="*/ 167 w 346"/>
                <a:gd name="T27" fmla="*/ 246 h 331"/>
                <a:gd name="T28" fmla="*/ 191 w 346"/>
                <a:gd name="T29" fmla="*/ 242 h 331"/>
                <a:gd name="T30" fmla="*/ 143 w 346"/>
                <a:gd name="T31" fmla="*/ 194 h 331"/>
                <a:gd name="T32" fmla="*/ 217 w 346"/>
                <a:gd name="T33" fmla="*/ 185 h 331"/>
                <a:gd name="T34" fmla="*/ 238 w 346"/>
                <a:gd name="T35" fmla="*/ 207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6" h="331">
                  <a:moveTo>
                    <a:pt x="274" y="331"/>
                  </a:moveTo>
                  <a:cubicBezTo>
                    <a:pt x="250" y="302"/>
                    <a:pt x="250" y="302"/>
                    <a:pt x="250" y="302"/>
                  </a:cubicBezTo>
                  <a:cubicBezTo>
                    <a:pt x="227" y="316"/>
                    <a:pt x="199" y="322"/>
                    <a:pt x="167" y="322"/>
                  </a:cubicBezTo>
                  <a:cubicBezTo>
                    <a:pt x="70" y="322"/>
                    <a:pt x="0" y="253"/>
                    <a:pt x="0" y="156"/>
                  </a:cubicBezTo>
                  <a:cubicBezTo>
                    <a:pt x="0" y="64"/>
                    <a:pt x="80" y="0"/>
                    <a:pt x="167" y="0"/>
                  </a:cubicBezTo>
                  <a:cubicBezTo>
                    <a:pt x="261" y="0"/>
                    <a:pt x="334" y="64"/>
                    <a:pt x="334" y="162"/>
                  </a:cubicBezTo>
                  <a:cubicBezTo>
                    <a:pt x="334" y="202"/>
                    <a:pt x="320" y="237"/>
                    <a:pt x="295" y="268"/>
                  </a:cubicBezTo>
                  <a:cubicBezTo>
                    <a:pt x="346" y="320"/>
                    <a:pt x="346" y="320"/>
                    <a:pt x="346" y="320"/>
                  </a:cubicBezTo>
                  <a:lnTo>
                    <a:pt x="274" y="331"/>
                  </a:lnTo>
                  <a:close/>
                  <a:moveTo>
                    <a:pt x="238" y="207"/>
                  </a:moveTo>
                  <a:cubicBezTo>
                    <a:pt x="247" y="194"/>
                    <a:pt x="252" y="178"/>
                    <a:pt x="252" y="162"/>
                  </a:cubicBezTo>
                  <a:cubicBezTo>
                    <a:pt x="252" y="117"/>
                    <a:pt x="215" y="76"/>
                    <a:pt x="167" y="76"/>
                  </a:cubicBezTo>
                  <a:cubicBezTo>
                    <a:pt x="121" y="76"/>
                    <a:pt x="82" y="114"/>
                    <a:pt x="82" y="156"/>
                  </a:cubicBezTo>
                  <a:cubicBezTo>
                    <a:pt x="82" y="208"/>
                    <a:pt x="121" y="246"/>
                    <a:pt x="167" y="246"/>
                  </a:cubicBezTo>
                  <a:cubicBezTo>
                    <a:pt x="175" y="246"/>
                    <a:pt x="183" y="245"/>
                    <a:pt x="191" y="242"/>
                  </a:cubicBezTo>
                  <a:cubicBezTo>
                    <a:pt x="143" y="194"/>
                    <a:pt x="143" y="194"/>
                    <a:pt x="143" y="194"/>
                  </a:cubicBezTo>
                  <a:cubicBezTo>
                    <a:pt x="217" y="185"/>
                    <a:pt x="217" y="185"/>
                    <a:pt x="217" y="185"/>
                  </a:cubicBezTo>
                  <a:lnTo>
                    <a:pt x="238" y="2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3" name="Freeform 7"/>
            <p:cNvSpPr>
              <a:spLocks noEditPoints="1"/>
            </p:cNvSpPr>
            <p:nvPr userDrawn="1"/>
          </p:nvSpPr>
          <p:spPr bwMode="gray">
            <a:xfrm>
              <a:off x="8426451" y="2586038"/>
              <a:ext cx="1441450" cy="1814513"/>
            </a:xfrm>
            <a:custGeom>
              <a:avLst/>
              <a:gdLst>
                <a:gd name="T0" fmla="*/ 190 w 249"/>
                <a:gd name="T1" fmla="*/ 257 h 313"/>
                <a:gd name="T2" fmla="*/ 79 w 249"/>
                <a:gd name="T3" fmla="*/ 313 h 313"/>
                <a:gd name="T4" fmla="*/ 0 w 249"/>
                <a:gd name="T5" fmla="*/ 233 h 313"/>
                <a:gd name="T6" fmla="*/ 92 w 249"/>
                <a:gd name="T7" fmla="*/ 124 h 313"/>
                <a:gd name="T8" fmla="*/ 60 w 249"/>
                <a:gd name="T9" fmla="*/ 58 h 313"/>
                <a:gd name="T10" fmla="*/ 119 w 249"/>
                <a:gd name="T11" fmla="*/ 0 h 313"/>
                <a:gd name="T12" fmla="*/ 174 w 249"/>
                <a:gd name="T13" fmla="*/ 56 h 313"/>
                <a:gd name="T14" fmla="*/ 117 w 249"/>
                <a:gd name="T15" fmla="*/ 130 h 313"/>
                <a:gd name="T16" fmla="*/ 192 w 249"/>
                <a:gd name="T17" fmla="*/ 232 h 313"/>
                <a:gd name="T18" fmla="*/ 230 w 249"/>
                <a:gd name="T19" fmla="*/ 190 h 313"/>
                <a:gd name="T20" fmla="*/ 245 w 249"/>
                <a:gd name="T21" fmla="*/ 198 h 313"/>
                <a:gd name="T22" fmla="*/ 203 w 249"/>
                <a:gd name="T23" fmla="*/ 246 h 313"/>
                <a:gd name="T24" fmla="*/ 249 w 249"/>
                <a:gd name="T25" fmla="*/ 307 h 313"/>
                <a:gd name="T26" fmla="*/ 228 w 249"/>
                <a:gd name="T27" fmla="*/ 307 h 313"/>
                <a:gd name="T28" fmla="*/ 190 w 249"/>
                <a:gd name="T29" fmla="*/ 257 h 313"/>
                <a:gd name="T30" fmla="*/ 84 w 249"/>
                <a:gd name="T31" fmla="*/ 152 h 313"/>
                <a:gd name="T32" fmla="*/ 19 w 249"/>
                <a:gd name="T33" fmla="*/ 231 h 313"/>
                <a:gd name="T34" fmla="*/ 79 w 249"/>
                <a:gd name="T35" fmla="*/ 295 h 313"/>
                <a:gd name="T36" fmla="*/ 179 w 249"/>
                <a:gd name="T37" fmla="*/ 242 h 313"/>
                <a:gd name="T38" fmla="*/ 103 w 249"/>
                <a:gd name="T39" fmla="*/ 139 h 313"/>
                <a:gd name="T40" fmla="*/ 84 w 249"/>
                <a:gd name="T41" fmla="*/ 152 h 313"/>
                <a:gd name="T42" fmla="*/ 79 w 249"/>
                <a:gd name="T43" fmla="*/ 60 h 313"/>
                <a:gd name="T44" fmla="*/ 106 w 249"/>
                <a:gd name="T45" fmla="*/ 115 h 313"/>
                <a:gd name="T46" fmla="*/ 154 w 249"/>
                <a:gd name="T47" fmla="*/ 55 h 313"/>
                <a:gd name="T48" fmla="*/ 118 w 249"/>
                <a:gd name="T49" fmla="*/ 18 h 313"/>
                <a:gd name="T50" fmla="*/ 79 w 249"/>
                <a:gd name="T51" fmla="*/ 6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9" h="313">
                  <a:moveTo>
                    <a:pt x="190" y="257"/>
                  </a:moveTo>
                  <a:cubicBezTo>
                    <a:pt x="156" y="285"/>
                    <a:pt x="118" y="313"/>
                    <a:pt x="79" y="313"/>
                  </a:cubicBezTo>
                  <a:cubicBezTo>
                    <a:pt x="34" y="313"/>
                    <a:pt x="0" y="277"/>
                    <a:pt x="0" y="233"/>
                  </a:cubicBezTo>
                  <a:cubicBezTo>
                    <a:pt x="0" y="181"/>
                    <a:pt x="50" y="150"/>
                    <a:pt x="92" y="124"/>
                  </a:cubicBezTo>
                  <a:cubicBezTo>
                    <a:pt x="78" y="104"/>
                    <a:pt x="60" y="84"/>
                    <a:pt x="60" y="58"/>
                  </a:cubicBezTo>
                  <a:cubicBezTo>
                    <a:pt x="60" y="26"/>
                    <a:pt x="87" y="0"/>
                    <a:pt x="119" y="0"/>
                  </a:cubicBezTo>
                  <a:cubicBezTo>
                    <a:pt x="150" y="0"/>
                    <a:pt x="174" y="25"/>
                    <a:pt x="174" y="56"/>
                  </a:cubicBezTo>
                  <a:cubicBezTo>
                    <a:pt x="174" y="90"/>
                    <a:pt x="146" y="110"/>
                    <a:pt x="117" y="130"/>
                  </a:cubicBezTo>
                  <a:cubicBezTo>
                    <a:pt x="192" y="232"/>
                    <a:pt x="192" y="232"/>
                    <a:pt x="192" y="232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45" y="198"/>
                    <a:pt x="245" y="198"/>
                    <a:pt x="245" y="198"/>
                  </a:cubicBezTo>
                  <a:cubicBezTo>
                    <a:pt x="203" y="246"/>
                    <a:pt x="203" y="246"/>
                    <a:pt x="203" y="246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28" y="307"/>
                    <a:pt x="228" y="307"/>
                    <a:pt x="228" y="307"/>
                  </a:cubicBezTo>
                  <a:lnTo>
                    <a:pt x="190" y="257"/>
                  </a:lnTo>
                  <a:close/>
                  <a:moveTo>
                    <a:pt x="84" y="152"/>
                  </a:moveTo>
                  <a:cubicBezTo>
                    <a:pt x="55" y="170"/>
                    <a:pt x="19" y="193"/>
                    <a:pt x="19" y="231"/>
                  </a:cubicBezTo>
                  <a:cubicBezTo>
                    <a:pt x="19" y="265"/>
                    <a:pt x="44" y="295"/>
                    <a:pt x="79" y="295"/>
                  </a:cubicBezTo>
                  <a:cubicBezTo>
                    <a:pt x="114" y="295"/>
                    <a:pt x="151" y="265"/>
                    <a:pt x="179" y="242"/>
                  </a:cubicBezTo>
                  <a:cubicBezTo>
                    <a:pt x="103" y="139"/>
                    <a:pt x="103" y="139"/>
                    <a:pt x="103" y="139"/>
                  </a:cubicBezTo>
                  <a:lnTo>
                    <a:pt x="84" y="152"/>
                  </a:lnTo>
                  <a:close/>
                  <a:moveTo>
                    <a:pt x="79" y="60"/>
                  </a:moveTo>
                  <a:cubicBezTo>
                    <a:pt x="79" y="81"/>
                    <a:pt x="95" y="97"/>
                    <a:pt x="106" y="115"/>
                  </a:cubicBezTo>
                  <a:cubicBezTo>
                    <a:pt x="127" y="99"/>
                    <a:pt x="154" y="86"/>
                    <a:pt x="154" y="55"/>
                  </a:cubicBezTo>
                  <a:cubicBezTo>
                    <a:pt x="154" y="35"/>
                    <a:pt x="138" y="18"/>
                    <a:pt x="118" y="18"/>
                  </a:cubicBezTo>
                  <a:cubicBezTo>
                    <a:pt x="96" y="18"/>
                    <a:pt x="79" y="39"/>
                    <a:pt x="79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5" name="Freeform 8"/>
            <p:cNvSpPr>
              <a:spLocks noEditPoints="1"/>
            </p:cNvSpPr>
            <p:nvPr userDrawn="1"/>
          </p:nvSpPr>
          <p:spPr bwMode="gray">
            <a:xfrm>
              <a:off x="9821863" y="2614613"/>
              <a:ext cx="1825625" cy="1751013"/>
            </a:xfrm>
            <a:custGeom>
              <a:avLst/>
              <a:gdLst>
                <a:gd name="T0" fmla="*/ 380 w 1150"/>
                <a:gd name="T1" fmla="*/ 913 h 1103"/>
                <a:gd name="T2" fmla="*/ 303 w 1150"/>
                <a:gd name="T3" fmla="*/ 1103 h 1103"/>
                <a:gd name="T4" fmla="*/ 0 w 1150"/>
                <a:gd name="T5" fmla="*/ 1103 h 1103"/>
                <a:gd name="T6" fmla="*/ 424 w 1150"/>
                <a:gd name="T7" fmla="*/ 0 h 1103"/>
                <a:gd name="T8" fmla="*/ 734 w 1150"/>
                <a:gd name="T9" fmla="*/ 0 h 1103"/>
                <a:gd name="T10" fmla="*/ 1150 w 1150"/>
                <a:gd name="T11" fmla="*/ 1103 h 1103"/>
                <a:gd name="T12" fmla="*/ 843 w 1150"/>
                <a:gd name="T13" fmla="*/ 1103 h 1103"/>
                <a:gd name="T14" fmla="*/ 774 w 1150"/>
                <a:gd name="T15" fmla="*/ 913 h 1103"/>
                <a:gd name="T16" fmla="*/ 380 w 1150"/>
                <a:gd name="T17" fmla="*/ 913 h 1103"/>
                <a:gd name="T18" fmla="*/ 581 w 1150"/>
                <a:gd name="T19" fmla="*/ 344 h 1103"/>
                <a:gd name="T20" fmla="*/ 577 w 1150"/>
                <a:gd name="T21" fmla="*/ 344 h 1103"/>
                <a:gd name="T22" fmla="*/ 456 w 1150"/>
                <a:gd name="T23" fmla="*/ 694 h 1103"/>
                <a:gd name="T24" fmla="*/ 697 w 1150"/>
                <a:gd name="T25" fmla="*/ 694 h 1103"/>
                <a:gd name="T26" fmla="*/ 581 w 1150"/>
                <a:gd name="T27" fmla="*/ 344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0" h="1103">
                  <a:moveTo>
                    <a:pt x="380" y="913"/>
                  </a:moveTo>
                  <a:lnTo>
                    <a:pt x="303" y="1103"/>
                  </a:lnTo>
                  <a:lnTo>
                    <a:pt x="0" y="1103"/>
                  </a:lnTo>
                  <a:lnTo>
                    <a:pt x="424" y="0"/>
                  </a:lnTo>
                  <a:lnTo>
                    <a:pt x="734" y="0"/>
                  </a:lnTo>
                  <a:lnTo>
                    <a:pt x="1150" y="1103"/>
                  </a:lnTo>
                  <a:lnTo>
                    <a:pt x="843" y="1103"/>
                  </a:lnTo>
                  <a:lnTo>
                    <a:pt x="774" y="913"/>
                  </a:lnTo>
                  <a:lnTo>
                    <a:pt x="380" y="913"/>
                  </a:lnTo>
                  <a:close/>
                  <a:moveTo>
                    <a:pt x="581" y="344"/>
                  </a:moveTo>
                  <a:lnTo>
                    <a:pt x="577" y="344"/>
                  </a:lnTo>
                  <a:lnTo>
                    <a:pt x="456" y="694"/>
                  </a:lnTo>
                  <a:lnTo>
                    <a:pt x="697" y="694"/>
                  </a:lnTo>
                  <a:lnTo>
                    <a:pt x="581" y="3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761593642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Restricted </a:t>
            </a:r>
          </a:p>
        </p:txBody>
      </p:sp>
      <p:sp>
        <p:nvSpPr>
          <p:cNvPr id="10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April 2018</a:t>
            </a:r>
          </a:p>
        </p:txBody>
      </p:sp>
      <p:sp>
        <p:nvSpPr>
          <p:cNvPr id="1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dirty="0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</a:t>
            </a:r>
          </a:p>
        </p:txBody>
      </p:sp>
    </p:spTree>
    <p:extLst>
      <p:ext uri="{BB962C8B-B14F-4D97-AF65-F5344CB8AC3E}">
        <p14:creationId xmlns:p14="http://schemas.microsoft.com/office/powerpoint/2010/main" val="271542953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 bwMode="gray">
          <a:xfrm>
            <a:off x="0" y="4313786"/>
            <a:ext cx="12191999" cy="25442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79490" y="960120"/>
            <a:ext cx="9899747" cy="1584041"/>
          </a:xfrm>
          <a:noFill/>
        </p:spPr>
        <p:txBody>
          <a:bodyPr lIns="0" tIns="0" rIns="0"/>
          <a:lstStyle>
            <a:lvl1pPr>
              <a:lnSpc>
                <a:spcPct val="110000"/>
              </a:lnSpc>
              <a:defRPr sz="28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79490" y="3310197"/>
            <a:ext cx="4831323" cy="749808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2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1779490" y="4588235"/>
            <a:ext cx="4870924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23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1779490" y="4840063"/>
            <a:ext cx="4870924" cy="489785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insert Role in Organisation</a:t>
            </a:r>
          </a:p>
        </p:txBody>
      </p:sp>
      <p:sp>
        <p:nvSpPr>
          <p:cNvPr id="30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dirty="0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</a:t>
            </a:r>
          </a:p>
        </p:txBody>
      </p:sp>
      <p:sp>
        <p:nvSpPr>
          <p:cNvPr id="3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6" name="Rectangle 35"/>
          <p:cNvSpPr/>
          <p:nvPr userDrawn="1"/>
        </p:nvSpPr>
        <p:spPr bwMode="gray">
          <a:xfrm>
            <a:off x="1778011" y="761998"/>
            <a:ext cx="1269984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7" name="Picture 36" descr="PECTEN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000" y="645968"/>
            <a:ext cx="1524000" cy="1524000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 userDrawn="1">
            <p:ph type="pic" sz="quarter" idx="12"/>
          </p:nvPr>
        </p:nvSpPr>
        <p:spPr>
          <a:xfrm>
            <a:off x="6848418" y="2795384"/>
            <a:ext cx="4830819" cy="3049484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12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April 2018</a:t>
            </a:r>
          </a:p>
        </p:txBody>
      </p:sp>
      <p:sp>
        <p:nvSpPr>
          <p:cNvPr id="1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Restricted </a:t>
            </a:r>
          </a:p>
        </p:txBody>
      </p:sp>
    </p:spTree>
    <p:extLst>
      <p:ext uri="{BB962C8B-B14F-4D97-AF65-F5344CB8AC3E}">
        <p14:creationId xmlns:p14="http://schemas.microsoft.com/office/powerpoint/2010/main" val="1776541915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(Mandato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0208" y="1280160"/>
            <a:ext cx="4300222" cy="430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420538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1 Line Heading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 userDrawn="1"/>
        </p:nvSpPr>
        <p:spPr bwMode="auto">
          <a:xfrm>
            <a:off x="0" y="228599"/>
            <a:ext cx="11567584" cy="516467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vert="horz" wrap="square" lIns="928800" tIns="133200" rIns="3600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Futura" pitchFamily="18" charset="0"/>
            </a:endParaRPr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00149" y="295200"/>
            <a:ext cx="10267200" cy="4191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0"/>
          </p:nvPr>
        </p:nvSpPr>
        <p:spPr>
          <a:xfrm>
            <a:off x="1206500" y="1143000"/>
            <a:ext cx="10363200" cy="5071350"/>
          </a:xfrm>
          <a:prstGeom prst="rect">
            <a:avLst/>
          </a:prstGeom>
        </p:spPr>
        <p:txBody>
          <a:bodyPr/>
          <a:lstStyle>
            <a:lvl1pPr marL="269875" indent="-269875">
              <a:lnSpc>
                <a:spcPct val="100000"/>
              </a:lnSpc>
              <a:buSzPct val="75000"/>
              <a:buFontTx/>
              <a:buBlip>
                <a:blip r:embed="rId2"/>
              </a:buBlip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272171" y="6579936"/>
            <a:ext cx="3360000" cy="144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dirty="0">
                <a:solidFill>
                  <a:srgbClr val="595959"/>
                </a:solidFill>
              </a:rPr>
              <a:t>Facilities Data Management Strategy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239535" y="6550026"/>
            <a:ext cx="35556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b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2">
                    <a:lumMod val="50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494399" y="6572168"/>
            <a:ext cx="1440000" cy="16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595959"/>
                </a:solidFill>
              </a:rPr>
              <a:t>January 2014</a:t>
            </a:r>
            <a:endParaRPr lang="en-GB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1870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" y="2"/>
            <a:ext cx="12192000" cy="6857999"/>
            <a:chOff x="0" y="283"/>
            <a:chExt cx="12188825" cy="6857999"/>
          </a:xfrm>
        </p:grpSpPr>
        <p:pic>
          <p:nvPicPr>
            <p:cNvPr id="3" name="Picture 2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283"/>
              <a:ext cx="12188825" cy="6857717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 userDrawn="1"/>
          </p:nvSpPr>
          <p:spPr bwMode="auto">
            <a:xfrm>
              <a:off x="0" y="283"/>
              <a:ext cx="12188825" cy="6857999"/>
            </a:xfrm>
            <a:prstGeom prst="rect">
              <a:avLst/>
            </a:prstGeom>
            <a:solidFill>
              <a:schemeClr val="accent2">
                <a:alpha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4" name="Rectangle 3"/>
          <p:cNvSpPr/>
          <p:nvPr userDrawn="1"/>
        </p:nvSpPr>
        <p:spPr bwMode="auto">
          <a:xfrm>
            <a:off x="267620" y="2084174"/>
            <a:ext cx="9822166" cy="358307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745324" y="2799695"/>
            <a:ext cx="11067241" cy="1793104"/>
          </a:xfrm>
          <a:noFill/>
        </p:spPr>
        <p:txBody>
          <a:bodyPr lIns="0" tIns="91440" rIns="91440" bIns="91440" anchor="t" anchorCtr="0"/>
          <a:lstStyle>
            <a:lvl1pPr algn="l">
              <a:lnSpc>
                <a:spcPct val="85000"/>
              </a:lnSpc>
              <a:defRPr sz="5400" b="0" i="0" spc="-100" baseline="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745323" y="4760586"/>
            <a:ext cx="6276531" cy="548640"/>
          </a:xfrm>
        </p:spPr>
        <p:txBody>
          <a:bodyPr lIns="0" tIns="109728" rIns="91440" bIns="109728">
            <a:noAutofit/>
          </a:bodyPr>
          <a:lstStyle>
            <a:lvl1pPr marL="0" indent="0">
              <a:spcBef>
                <a:spcPts val="600"/>
              </a:spcBef>
              <a:buNone/>
              <a:defRPr sz="2200" b="0" i="0">
                <a:solidFill>
                  <a:schemeClr val="accent4"/>
                </a:solidFill>
                <a:latin typeface="+mn-lt"/>
                <a:ea typeface="Helvetica Neue Light" charset="0"/>
                <a:cs typeface="Helvetica Neue Light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745323" y="2554278"/>
            <a:ext cx="914638" cy="0"/>
          </a:xfrm>
          <a:prstGeom prst="line">
            <a:avLst/>
          </a:prstGeom>
          <a:ln>
            <a:solidFill>
              <a:schemeClr val="accent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asted-image.pdf" descr="pasted-image.pd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323" y="1324155"/>
            <a:ext cx="1430663" cy="771296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Text Placeholder 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745323" y="5309508"/>
            <a:ext cx="6276531" cy="548640"/>
          </a:xfrm>
        </p:spPr>
        <p:txBody>
          <a:bodyPr lIns="0" tIns="109728" rIns="91440" bIns="109728">
            <a:noAutofit/>
          </a:bodyPr>
          <a:lstStyle>
            <a:lvl1pPr marL="0" indent="0">
              <a:spcBef>
                <a:spcPts val="600"/>
              </a:spcBef>
              <a:buNone/>
              <a:defRPr sz="1800" b="0" i="0" spc="0">
                <a:solidFill>
                  <a:schemeClr val="bg1"/>
                </a:solidFill>
                <a:latin typeface="+mn-lt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57500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392" y="228600"/>
            <a:ext cx="11655840" cy="5486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5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2111" y="6449893"/>
            <a:ext cx="508696" cy="27432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6"/>
          <p:cNvSpPr/>
          <p:nvPr userDrawn="1"/>
        </p:nvSpPr>
        <p:spPr>
          <a:xfrm>
            <a:off x="480912" y="6578357"/>
            <a:ext cx="9146" cy="143841"/>
          </a:xfrm>
          <a:prstGeom prst="rect">
            <a:avLst/>
          </a:prstGeom>
          <a:solidFill>
            <a:srgbClr val="3D7899"/>
          </a:solidFill>
          <a:ln w="12700">
            <a:miter lim="400000"/>
          </a:ln>
        </p:spPr>
        <p:txBody>
          <a:bodyPr lIns="25393" tIns="25393" rIns="25393" bIns="25393" anchor="ctr"/>
          <a:lstStyle/>
          <a:p>
            <a:pPr>
              <a:spcBef>
                <a:spcPts val="0"/>
              </a:spcBef>
              <a:defRPr sz="2900" b="1" cap="all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450" b="1" cap="all" dirty="0">
              <a:solidFill>
                <a:schemeClr val="bg1">
                  <a:lumMod val="50000"/>
                </a:schemeClr>
              </a:solidFill>
              <a:latin typeface="+mn-lt"/>
              <a:ea typeface="Helvetica Neue" charset="0"/>
              <a:cs typeface="Helvetica Neue" charset="0"/>
              <a:sym typeface="Helvetica Neue"/>
            </a:endParaRPr>
          </a:p>
        </p:txBody>
      </p:sp>
      <p:sp>
        <p:nvSpPr>
          <p:cNvPr id="12" name="Shape 3"/>
          <p:cNvSpPr>
            <a:spLocks noGrp="1"/>
          </p:cNvSpPr>
          <p:nvPr>
            <p:ph type="sldNum" sz="quarter" idx="4"/>
          </p:nvPr>
        </p:nvSpPr>
        <p:spPr>
          <a:xfrm>
            <a:off x="108908" y="6551256"/>
            <a:ext cx="330967" cy="19492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r">
              <a:spcBef>
                <a:spcPts val="0"/>
              </a:spcBef>
              <a:defRPr sz="600" b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  <a:sym typeface="Helvetica Neue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7" name="Shape 5"/>
          <p:cNvSpPr/>
          <p:nvPr userDrawn="1"/>
        </p:nvSpPr>
        <p:spPr>
          <a:xfrm>
            <a:off x="551605" y="6582317"/>
            <a:ext cx="2712974" cy="13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393" tIns="25393" rIns="25393" bIns="25393" anchor="ctr">
            <a:spAutoFit/>
          </a:bodyPr>
          <a:lstStyle/>
          <a:p>
            <a:pPr>
              <a:spcBef>
                <a:spcPts val="0"/>
              </a:spcBef>
              <a:defRPr sz="1200" cap="all"/>
            </a:pP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© C3 I</a:t>
            </a:r>
            <a:r>
              <a:rPr lang="en-US" sz="530" cap="none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o</a:t>
            </a: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 201</a:t>
            </a:r>
            <a:r>
              <a:rPr lang="en-US"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8</a:t>
            </a: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|  confidential - DO not copy, repurpose or distribute</a:t>
            </a:r>
          </a:p>
        </p:txBody>
      </p:sp>
    </p:spTree>
    <p:extLst>
      <p:ext uri="{BB962C8B-B14F-4D97-AF65-F5344CB8AC3E}">
        <p14:creationId xmlns:p14="http://schemas.microsoft.com/office/powerpoint/2010/main" val="206296604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391" y="1189177"/>
            <a:ext cx="11653523" cy="1438855"/>
          </a:xfrm>
        </p:spPr>
        <p:txBody>
          <a:bodyPr>
            <a:spAutoFit/>
          </a:bodyPr>
          <a:lstStyle>
            <a:lvl1pPr>
              <a:buClr>
                <a:schemeClr val="accent4"/>
              </a:buClr>
              <a:defRPr sz="1600"/>
            </a:lvl1pPr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392" y="228600"/>
            <a:ext cx="11655840" cy="5486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5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2111" y="6449893"/>
            <a:ext cx="508696" cy="27432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6"/>
          <p:cNvSpPr/>
          <p:nvPr userDrawn="1"/>
        </p:nvSpPr>
        <p:spPr>
          <a:xfrm>
            <a:off x="480912" y="6578357"/>
            <a:ext cx="9146" cy="143841"/>
          </a:xfrm>
          <a:prstGeom prst="rect">
            <a:avLst/>
          </a:prstGeom>
          <a:solidFill>
            <a:srgbClr val="3D7899"/>
          </a:solidFill>
          <a:ln w="12700">
            <a:miter lim="400000"/>
          </a:ln>
        </p:spPr>
        <p:txBody>
          <a:bodyPr lIns="25393" tIns="25393" rIns="25393" bIns="25393" anchor="ctr"/>
          <a:lstStyle/>
          <a:p>
            <a:pPr>
              <a:spcBef>
                <a:spcPts val="0"/>
              </a:spcBef>
              <a:defRPr sz="2900" b="1" cap="all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450" b="1" cap="all" dirty="0">
              <a:solidFill>
                <a:schemeClr val="bg1">
                  <a:lumMod val="50000"/>
                </a:schemeClr>
              </a:solidFill>
              <a:latin typeface="+mn-lt"/>
              <a:ea typeface="Helvetica Neue" charset="0"/>
              <a:cs typeface="Helvetica Neue" charset="0"/>
              <a:sym typeface="Helvetica Neue"/>
            </a:endParaRPr>
          </a:p>
        </p:txBody>
      </p:sp>
      <p:sp>
        <p:nvSpPr>
          <p:cNvPr id="12" name="Shape 3"/>
          <p:cNvSpPr>
            <a:spLocks noGrp="1"/>
          </p:cNvSpPr>
          <p:nvPr>
            <p:ph type="sldNum" sz="quarter" idx="4"/>
          </p:nvPr>
        </p:nvSpPr>
        <p:spPr>
          <a:xfrm>
            <a:off x="109508" y="6545120"/>
            <a:ext cx="330967" cy="19492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r">
              <a:spcBef>
                <a:spcPts val="0"/>
              </a:spcBef>
              <a:defRPr sz="600" b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  <a:sym typeface="Helvetica Neue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Shape 5"/>
          <p:cNvSpPr/>
          <p:nvPr userDrawn="1"/>
        </p:nvSpPr>
        <p:spPr>
          <a:xfrm>
            <a:off x="551605" y="6582317"/>
            <a:ext cx="2712974" cy="13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393" tIns="25393" rIns="25393" bIns="25393" anchor="ctr">
            <a:spAutoFit/>
          </a:bodyPr>
          <a:lstStyle/>
          <a:p>
            <a:pPr>
              <a:spcBef>
                <a:spcPts val="0"/>
              </a:spcBef>
              <a:defRPr sz="1200" cap="all"/>
            </a:pP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© C3 I</a:t>
            </a:r>
            <a:r>
              <a:rPr lang="en-US" sz="530" cap="none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o</a:t>
            </a: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 201</a:t>
            </a:r>
            <a:r>
              <a:rPr lang="en-US"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8</a:t>
            </a: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|  confidential - DO not copy, repurpose or distribute</a:t>
            </a:r>
          </a:p>
        </p:txBody>
      </p:sp>
    </p:spTree>
    <p:extLst>
      <p:ext uri="{BB962C8B-B14F-4D97-AF65-F5344CB8AC3E}">
        <p14:creationId xmlns:p14="http://schemas.microsoft.com/office/powerpoint/2010/main" val="330922989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391" y="1189177"/>
            <a:ext cx="5670757" cy="1438855"/>
          </a:xfrm>
        </p:spPr>
        <p:txBody>
          <a:bodyPr wrap="square">
            <a:spAutoFit/>
          </a:bodyPr>
          <a:lstStyle>
            <a:lvl1pPr>
              <a:buClr>
                <a:schemeClr val="accent4"/>
              </a:buClr>
              <a:defRPr sz="1600"/>
            </a:lvl1pPr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392" y="228600"/>
            <a:ext cx="11655840" cy="5486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5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2111" y="6449893"/>
            <a:ext cx="508696" cy="27432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6"/>
          <p:cNvSpPr/>
          <p:nvPr userDrawn="1"/>
        </p:nvSpPr>
        <p:spPr>
          <a:xfrm>
            <a:off x="480912" y="6578357"/>
            <a:ext cx="9146" cy="143841"/>
          </a:xfrm>
          <a:prstGeom prst="rect">
            <a:avLst/>
          </a:prstGeom>
          <a:solidFill>
            <a:srgbClr val="3D7899"/>
          </a:solidFill>
          <a:ln w="12700">
            <a:miter lim="400000"/>
          </a:ln>
        </p:spPr>
        <p:txBody>
          <a:bodyPr lIns="25393" tIns="25393" rIns="25393" bIns="25393" anchor="ctr"/>
          <a:lstStyle/>
          <a:p>
            <a:pPr>
              <a:spcBef>
                <a:spcPts val="0"/>
              </a:spcBef>
              <a:defRPr sz="2900" b="1" cap="all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450" b="1" cap="all" dirty="0">
              <a:solidFill>
                <a:schemeClr val="bg1">
                  <a:lumMod val="50000"/>
                </a:schemeClr>
              </a:solidFill>
              <a:latin typeface="+mn-lt"/>
              <a:ea typeface="Helvetica Neue" charset="0"/>
              <a:cs typeface="Helvetica Neue" charset="0"/>
              <a:sym typeface="Helvetica Neue"/>
            </a:endParaRPr>
          </a:p>
        </p:txBody>
      </p:sp>
      <p:sp>
        <p:nvSpPr>
          <p:cNvPr id="12" name="Shape 3"/>
          <p:cNvSpPr>
            <a:spLocks noGrp="1"/>
          </p:cNvSpPr>
          <p:nvPr>
            <p:ph type="sldNum" sz="quarter" idx="4"/>
          </p:nvPr>
        </p:nvSpPr>
        <p:spPr>
          <a:xfrm>
            <a:off x="109508" y="6545120"/>
            <a:ext cx="330967" cy="19492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r">
              <a:spcBef>
                <a:spcPts val="0"/>
              </a:spcBef>
              <a:defRPr sz="600" b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  <a:sym typeface="Helvetica Neue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54324" y="1189177"/>
            <a:ext cx="5670757" cy="1438855"/>
          </a:xfrm>
        </p:spPr>
        <p:txBody>
          <a:bodyPr wrap="square">
            <a:spAutoFit/>
          </a:bodyPr>
          <a:lstStyle>
            <a:lvl1pPr>
              <a:buClr>
                <a:schemeClr val="accent4"/>
              </a:buClr>
              <a:defRPr sz="1600"/>
            </a:lvl1pPr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hape 5"/>
          <p:cNvSpPr/>
          <p:nvPr userDrawn="1"/>
        </p:nvSpPr>
        <p:spPr>
          <a:xfrm>
            <a:off x="551605" y="6582317"/>
            <a:ext cx="2712974" cy="13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393" tIns="25393" rIns="25393" bIns="25393" anchor="ctr">
            <a:spAutoFit/>
          </a:bodyPr>
          <a:lstStyle/>
          <a:p>
            <a:pPr>
              <a:spcBef>
                <a:spcPts val="0"/>
              </a:spcBef>
              <a:defRPr sz="1200" cap="all"/>
            </a:pP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© C3 I</a:t>
            </a:r>
            <a:r>
              <a:rPr lang="en-US" sz="530" cap="none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o</a:t>
            </a: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 201</a:t>
            </a:r>
            <a:r>
              <a:rPr lang="en-US"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8</a:t>
            </a: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|  confidential - DO not copy, repurpose or distribute</a:t>
            </a:r>
          </a:p>
        </p:txBody>
      </p:sp>
    </p:spTree>
    <p:extLst>
      <p:ext uri="{BB962C8B-B14F-4D97-AF65-F5344CB8AC3E}">
        <p14:creationId xmlns:p14="http://schemas.microsoft.com/office/powerpoint/2010/main" val="178487963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391" y="228600"/>
            <a:ext cx="11615905" cy="5486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5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2111" y="6449893"/>
            <a:ext cx="508696" cy="27432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6"/>
          <p:cNvSpPr/>
          <p:nvPr userDrawn="1"/>
        </p:nvSpPr>
        <p:spPr>
          <a:xfrm>
            <a:off x="480912" y="6578357"/>
            <a:ext cx="9146" cy="143841"/>
          </a:xfrm>
          <a:prstGeom prst="rect">
            <a:avLst/>
          </a:prstGeom>
          <a:solidFill>
            <a:srgbClr val="3D7899"/>
          </a:solidFill>
          <a:ln w="12700">
            <a:miter lim="400000"/>
          </a:ln>
        </p:spPr>
        <p:txBody>
          <a:bodyPr lIns="25393" tIns="25393" rIns="25393" bIns="25393" anchor="ctr"/>
          <a:lstStyle/>
          <a:p>
            <a:pPr>
              <a:spcBef>
                <a:spcPts val="0"/>
              </a:spcBef>
              <a:defRPr sz="2900" b="1" cap="all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450" b="1" cap="all" dirty="0">
              <a:solidFill>
                <a:schemeClr val="bg1">
                  <a:lumMod val="50000"/>
                </a:schemeClr>
              </a:solidFill>
              <a:latin typeface="+mn-lt"/>
              <a:ea typeface="Helvetica Neue" charset="0"/>
              <a:cs typeface="Helvetica Neue" charset="0"/>
              <a:sym typeface="Helvetica Neue"/>
            </a:endParaRPr>
          </a:p>
        </p:txBody>
      </p:sp>
      <p:sp>
        <p:nvSpPr>
          <p:cNvPr id="12" name="Shape 3"/>
          <p:cNvSpPr>
            <a:spLocks noGrp="1"/>
          </p:cNvSpPr>
          <p:nvPr>
            <p:ph type="sldNum" sz="quarter" idx="4"/>
          </p:nvPr>
        </p:nvSpPr>
        <p:spPr>
          <a:xfrm>
            <a:off x="109508" y="6545120"/>
            <a:ext cx="330967" cy="19492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r">
              <a:spcBef>
                <a:spcPts val="0"/>
              </a:spcBef>
              <a:defRPr sz="600" b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  <a:sym typeface="Helvetica Neue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4391" y="795169"/>
            <a:ext cx="11615905" cy="276999"/>
          </a:xfrm>
        </p:spPr>
        <p:txBody>
          <a:bodyPr tIns="0" bIns="0"/>
          <a:lstStyle>
            <a:lvl1pPr marL="0" indent="0" algn="l">
              <a:buFontTx/>
              <a:buNone/>
              <a:defRPr sz="18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hape 5"/>
          <p:cNvSpPr/>
          <p:nvPr userDrawn="1"/>
        </p:nvSpPr>
        <p:spPr>
          <a:xfrm>
            <a:off x="551605" y="6582317"/>
            <a:ext cx="2712974" cy="13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393" tIns="25393" rIns="25393" bIns="25393" anchor="ctr">
            <a:spAutoFit/>
          </a:bodyPr>
          <a:lstStyle/>
          <a:p>
            <a:pPr>
              <a:spcBef>
                <a:spcPts val="0"/>
              </a:spcBef>
              <a:defRPr sz="1200" cap="all"/>
            </a:pP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© C3 I</a:t>
            </a:r>
            <a:r>
              <a:rPr lang="en-US" sz="530" cap="none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o</a:t>
            </a: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 201</a:t>
            </a:r>
            <a:r>
              <a:rPr lang="en-US"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8</a:t>
            </a: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|  confidential - DO not copy, repurpose or distribute</a:t>
            </a:r>
          </a:p>
        </p:txBody>
      </p:sp>
    </p:spTree>
    <p:extLst>
      <p:ext uri="{BB962C8B-B14F-4D97-AF65-F5344CB8AC3E}">
        <p14:creationId xmlns:p14="http://schemas.microsoft.com/office/powerpoint/2010/main" val="6534697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391" y="1371600"/>
            <a:ext cx="11615905" cy="1438855"/>
          </a:xfrm>
        </p:spPr>
        <p:txBody>
          <a:bodyPr>
            <a:spAutoFit/>
          </a:bodyPr>
          <a:lstStyle>
            <a:lvl1pPr>
              <a:buClr>
                <a:schemeClr val="accent4"/>
              </a:buClr>
              <a:defRPr sz="1600"/>
            </a:lvl1pPr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391" y="228600"/>
            <a:ext cx="11615905" cy="5486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5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2111" y="6449893"/>
            <a:ext cx="508696" cy="27432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6"/>
          <p:cNvSpPr/>
          <p:nvPr userDrawn="1"/>
        </p:nvSpPr>
        <p:spPr>
          <a:xfrm>
            <a:off x="480912" y="6578357"/>
            <a:ext cx="9146" cy="143841"/>
          </a:xfrm>
          <a:prstGeom prst="rect">
            <a:avLst/>
          </a:prstGeom>
          <a:solidFill>
            <a:srgbClr val="3D7899"/>
          </a:solidFill>
          <a:ln w="12700">
            <a:miter lim="400000"/>
          </a:ln>
        </p:spPr>
        <p:txBody>
          <a:bodyPr lIns="25393" tIns="25393" rIns="25393" bIns="25393" anchor="ctr"/>
          <a:lstStyle/>
          <a:p>
            <a:pPr>
              <a:spcBef>
                <a:spcPts val="0"/>
              </a:spcBef>
              <a:defRPr sz="2900" b="1" cap="all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450" b="1" cap="all" dirty="0">
              <a:solidFill>
                <a:schemeClr val="bg1">
                  <a:lumMod val="50000"/>
                </a:schemeClr>
              </a:solidFill>
              <a:latin typeface="+mn-lt"/>
              <a:ea typeface="Helvetica Neue" charset="0"/>
              <a:cs typeface="Helvetica Neue" charset="0"/>
              <a:sym typeface="Helvetica Neue"/>
            </a:endParaRPr>
          </a:p>
        </p:txBody>
      </p:sp>
      <p:sp>
        <p:nvSpPr>
          <p:cNvPr id="12" name="Shape 3"/>
          <p:cNvSpPr>
            <a:spLocks noGrp="1"/>
          </p:cNvSpPr>
          <p:nvPr>
            <p:ph type="sldNum" sz="quarter" idx="4"/>
          </p:nvPr>
        </p:nvSpPr>
        <p:spPr>
          <a:xfrm>
            <a:off x="109508" y="6545120"/>
            <a:ext cx="330967" cy="19492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r">
              <a:spcBef>
                <a:spcPts val="0"/>
              </a:spcBef>
              <a:defRPr sz="600" b="1">
                <a:solidFill>
                  <a:schemeClr val="tx1">
                    <a:lumMod val="50000"/>
                  </a:schemeClr>
                </a:solidFill>
                <a:latin typeface="+mn-lt"/>
                <a:ea typeface="Helvetica Neue" charset="0"/>
                <a:cs typeface="Helvetica Neue" charset="0"/>
                <a:sym typeface="Helvetica Neue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4391" y="795169"/>
            <a:ext cx="11615905" cy="276999"/>
          </a:xfrm>
        </p:spPr>
        <p:txBody>
          <a:bodyPr tIns="0" bIns="0"/>
          <a:lstStyle>
            <a:lvl1pPr marL="0" indent="0" algn="l">
              <a:buFontTx/>
              <a:buNone/>
              <a:defRPr sz="18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hape 5"/>
          <p:cNvSpPr/>
          <p:nvPr userDrawn="1"/>
        </p:nvSpPr>
        <p:spPr>
          <a:xfrm>
            <a:off x="551605" y="6582317"/>
            <a:ext cx="2712974" cy="13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393" tIns="25393" rIns="25393" bIns="25393" anchor="ctr">
            <a:spAutoFit/>
          </a:bodyPr>
          <a:lstStyle/>
          <a:p>
            <a:pPr>
              <a:spcBef>
                <a:spcPts val="0"/>
              </a:spcBef>
              <a:defRPr sz="1200" cap="all"/>
            </a:pP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© C3 I</a:t>
            </a:r>
            <a:r>
              <a:rPr lang="en-US" sz="530" cap="none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o</a:t>
            </a: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 201</a:t>
            </a:r>
            <a:r>
              <a:rPr lang="en-US"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8</a:t>
            </a: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|  confidential - DO not copy, repurpose or distribute</a:t>
            </a:r>
          </a:p>
        </p:txBody>
      </p:sp>
    </p:spTree>
    <p:extLst>
      <p:ext uri="{BB962C8B-B14F-4D97-AF65-F5344CB8AC3E}">
        <p14:creationId xmlns:p14="http://schemas.microsoft.com/office/powerpoint/2010/main" val="4068382772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hree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92" y="228600"/>
            <a:ext cx="11655840" cy="5486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392" y="1189177"/>
            <a:ext cx="3750017" cy="1577355"/>
          </a:xfrm>
        </p:spPr>
        <p:txBody>
          <a:bodyPr rIns="0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5750" indent="-220663">
              <a:buFont typeface="Arial" charset="0"/>
              <a:buChar char="•"/>
              <a:tabLst/>
              <a:defRPr sz="1600"/>
            </a:lvl2pPr>
            <a:lvl3pPr marL="517525" indent="-173038">
              <a:buFont typeface="Arial" charset="0"/>
              <a:buChar char="•"/>
              <a:tabLst/>
              <a:defRPr sz="1400"/>
            </a:lvl3pPr>
            <a:lvl4pPr marL="744538" indent="-166688">
              <a:buFont typeface="Arial" charset="0"/>
              <a:buChar char="•"/>
              <a:tabLst/>
              <a:defRPr sz="1200"/>
            </a:lvl4pPr>
            <a:lvl5pPr marL="971550" indent="-173038">
              <a:buFont typeface="Arial" charset="0"/>
              <a:buChar char="•"/>
              <a:tabLst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217591" y="1189177"/>
            <a:ext cx="3750017" cy="1577355"/>
          </a:xfrm>
        </p:spPr>
        <p:txBody>
          <a:bodyPr rIns="0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5750" indent="-220663">
              <a:buFont typeface="Arial" charset="0"/>
              <a:buChar char="•"/>
              <a:tabLst/>
              <a:defRPr sz="1600"/>
            </a:lvl2pPr>
            <a:lvl3pPr marL="517525" indent="-173038">
              <a:buFont typeface="Arial" charset="0"/>
              <a:buChar char="•"/>
              <a:tabLst/>
              <a:defRPr sz="1400"/>
            </a:lvl3pPr>
            <a:lvl4pPr marL="744538" indent="-166688">
              <a:buFont typeface="Arial" charset="0"/>
              <a:buChar char="•"/>
              <a:tabLst/>
              <a:defRPr sz="1200"/>
            </a:lvl4pPr>
            <a:lvl5pPr marL="971550" indent="-173038">
              <a:buFont typeface="Arial" charset="0"/>
              <a:buChar char="•"/>
              <a:tabLst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2111" y="6449893"/>
            <a:ext cx="508696" cy="274320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6"/>
          <p:cNvSpPr/>
          <p:nvPr userDrawn="1"/>
        </p:nvSpPr>
        <p:spPr>
          <a:xfrm>
            <a:off x="480912" y="6578357"/>
            <a:ext cx="9146" cy="143841"/>
          </a:xfrm>
          <a:prstGeom prst="rect">
            <a:avLst/>
          </a:prstGeom>
          <a:solidFill>
            <a:srgbClr val="3D7899"/>
          </a:solidFill>
          <a:ln w="12700">
            <a:miter lim="400000"/>
          </a:ln>
        </p:spPr>
        <p:txBody>
          <a:bodyPr lIns="25393" tIns="25393" rIns="25393" bIns="25393" anchor="ctr"/>
          <a:lstStyle/>
          <a:p>
            <a:pPr>
              <a:spcBef>
                <a:spcPts val="0"/>
              </a:spcBef>
              <a:defRPr sz="2900" b="1" cap="all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450" b="1" cap="all" dirty="0">
              <a:solidFill>
                <a:schemeClr val="bg1">
                  <a:lumMod val="50000"/>
                </a:schemeClr>
              </a:solidFill>
              <a:latin typeface="+mn-lt"/>
              <a:ea typeface="Helvetica Neue" charset="0"/>
              <a:cs typeface="Helvetica Neue" charset="0"/>
              <a:sym typeface="Helvetica Neue"/>
            </a:endParaRPr>
          </a:p>
        </p:txBody>
      </p:sp>
      <p:sp>
        <p:nvSpPr>
          <p:cNvPr id="15" name="Shape 3"/>
          <p:cNvSpPr>
            <a:spLocks noGrp="1"/>
          </p:cNvSpPr>
          <p:nvPr>
            <p:ph type="sldNum" sz="quarter" idx="4"/>
          </p:nvPr>
        </p:nvSpPr>
        <p:spPr>
          <a:xfrm>
            <a:off x="109508" y="6545120"/>
            <a:ext cx="330967" cy="19492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r">
              <a:spcBef>
                <a:spcPts val="0"/>
              </a:spcBef>
              <a:defRPr sz="600" b="1">
                <a:solidFill>
                  <a:schemeClr val="tx1">
                    <a:lumMod val="50000"/>
                  </a:schemeClr>
                </a:solidFill>
                <a:latin typeface="+mn-lt"/>
                <a:ea typeface="Helvetica Neue" charset="0"/>
                <a:cs typeface="Helvetica Neue" charset="0"/>
                <a:sym typeface="Helvetica Neue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8160790" y="1189177"/>
            <a:ext cx="3750017" cy="1577355"/>
          </a:xfrm>
        </p:spPr>
        <p:txBody>
          <a:bodyPr rIns="0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5750" indent="-220663">
              <a:buFont typeface="Arial" charset="0"/>
              <a:buChar char="•"/>
              <a:tabLst/>
              <a:defRPr sz="1600"/>
            </a:lvl2pPr>
            <a:lvl3pPr marL="517525" indent="-173038">
              <a:buFont typeface="Arial" charset="0"/>
              <a:buChar char="•"/>
              <a:tabLst/>
              <a:defRPr sz="1400"/>
            </a:lvl3pPr>
            <a:lvl4pPr marL="744538" indent="-166688">
              <a:buFont typeface="Arial" charset="0"/>
              <a:buChar char="•"/>
              <a:tabLst/>
              <a:defRPr sz="1200"/>
            </a:lvl4pPr>
            <a:lvl5pPr marL="971550" indent="-173038">
              <a:buFont typeface="Arial" charset="0"/>
              <a:buChar char="•"/>
              <a:tabLst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hape 5"/>
          <p:cNvSpPr/>
          <p:nvPr userDrawn="1"/>
        </p:nvSpPr>
        <p:spPr>
          <a:xfrm>
            <a:off x="551605" y="6582317"/>
            <a:ext cx="2712974" cy="13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393" tIns="25393" rIns="25393" bIns="25393" anchor="ctr">
            <a:spAutoFit/>
          </a:bodyPr>
          <a:lstStyle/>
          <a:p>
            <a:pPr>
              <a:spcBef>
                <a:spcPts val="0"/>
              </a:spcBef>
              <a:defRPr sz="1200" cap="all"/>
            </a:pP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© C3 I</a:t>
            </a:r>
            <a:r>
              <a:rPr lang="en-US" sz="530" cap="none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o</a:t>
            </a: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 201</a:t>
            </a:r>
            <a:r>
              <a:rPr lang="en-US"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8</a:t>
            </a: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|  confidential - DO not copy, repurpose or distribute</a:t>
            </a:r>
          </a:p>
        </p:txBody>
      </p:sp>
    </p:spTree>
    <p:extLst>
      <p:ext uri="{BB962C8B-B14F-4D97-AF65-F5344CB8AC3E}">
        <p14:creationId xmlns:p14="http://schemas.microsoft.com/office/powerpoint/2010/main" val="205014123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ur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92" y="228600"/>
            <a:ext cx="11655840" cy="5486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393" y="1463041"/>
            <a:ext cx="2835378" cy="1854354"/>
          </a:xfrm>
        </p:spPr>
        <p:txBody>
          <a:bodyPr rIns="0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5750" indent="-220663">
              <a:buFont typeface="Arial" charset="0"/>
              <a:buChar char="•"/>
              <a:tabLst/>
              <a:defRPr sz="1600"/>
            </a:lvl2pPr>
            <a:lvl3pPr marL="517525" indent="-173038">
              <a:buFont typeface="Arial" charset="0"/>
              <a:buChar char="•"/>
              <a:tabLst/>
              <a:defRPr sz="1400"/>
            </a:lvl3pPr>
            <a:lvl4pPr marL="744538" indent="-166688">
              <a:buFont typeface="Arial" charset="0"/>
              <a:buChar char="•"/>
              <a:tabLst/>
              <a:defRPr sz="1200"/>
            </a:lvl4pPr>
            <a:lvl5pPr marL="971550" indent="-173038">
              <a:buFont typeface="Arial" charset="0"/>
              <a:buChar char="•"/>
              <a:tabLst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14546" y="1463041"/>
            <a:ext cx="2835378" cy="1854354"/>
          </a:xfrm>
        </p:spPr>
        <p:txBody>
          <a:bodyPr rIns="0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5750" indent="-220663">
              <a:buFont typeface="Arial" charset="0"/>
              <a:buChar char="•"/>
              <a:tabLst/>
              <a:defRPr sz="1600"/>
            </a:lvl2pPr>
            <a:lvl3pPr marL="517525" indent="-173038">
              <a:buFont typeface="Arial" charset="0"/>
              <a:buChar char="•"/>
              <a:tabLst/>
              <a:defRPr sz="1400"/>
            </a:lvl3pPr>
            <a:lvl4pPr marL="744538" indent="-166688">
              <a:buFont typeface="Arial" charset="0"/>
              <a:buChar char="•"/>
              <a:tabLst/>
              <a:defRPr sz="1200"/>
            </a:lvl4pPr>
            <a:lvl5pPr marL="971550" indent="-173038">
              <a:buFont typeface="Arial" charset="0"/>
              <a:buChar char="•"/>
              <a:tabLst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2111" y="6449893"/>
            <a:ext cx="508696" cy="274320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6"/>
          <p:cNvSpPr/>
          <p:nvPr userDrawn="1"/>
        </p:nvSpPr>
        <p:spPr>
          <a:xfrm>
            <a:off x="480912" y="6578357"/>
            <a:ext cx="9146" cy="143841"/>
          </a:xfrm>
          <a:prstGeom prst="rect">
            <a:avLst/>
          </a:prstGeom>
          <a:solidFill>
            <a:srgbClr val="3D7899"/>
          </a:solidFill>
          <a:ln w="12700">
            <a:miter lim="400000"/>
          </a:ln>
        </p:spPr>
        <p:txBody>
          <a:bodyPr lIns="25393" tIns="25393" rIns="25393" bIns="25393" anchor="ctr"/>
          <a:lstStyle/>
          <a:p>
            <a:pPr>
              <a:spcBef>
                <a:spcPts val="0"/>
              </a:spcBef>
              <a:defRPr sz="2900" b="1" cap="all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450" b="1" cap="all" dirty="0">
              <a:solidFill>
                <a:schemeClr val="bg1">
                  <a:lumMod val="50000"/>
                </a:schemeClr>
              </a:solidFill>
              <a:latin typeface="+mn-lt"/>
              <a:ea typeface="Helvetica Neue" charset="0"/>
              <a:cs typeface="Helvetica Neue" charset="0"/>
              <a:sym typeface="Helvetica Neue"/>
            </a:endParaRPr>
          </a:p>
        </p:txBody>
      </p:sp>
      <p:sp>
        <p:nvSpPr>
          <p:cNvPr id="15" name="Shape 3"/>
          <p:cNvSpPr>
            <a:spLocks noGrp="1"/>
          </p:cNvSpPr>
          <p:nvPr>
            <p:ph type="sldNum" sz="quarter" idx="4"/>
          </p:nvPr>
        </p:nvSpPr>
        <p:spPr>
          <a:xfrm>
            <a:off x="109508" y="6545120"/>
            <a:ext cx="330967" cy="19492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r">
              <a:spcBef>
                <a:spcPts val="0"/>
              </a:spcBef>
              <a:defRPr sz="600" b="1">
                <a:solidFill>
                  <a:schemeClr val="tx1">
                    <a:lumMod val="50000"/>
                  </a:schemeClr>
                </a:solidFill>
                <a:latin typeface="+mn-lt"/>
                <a:ea typeface="Helvetica Neue" charset="0"/>
                <a:cs typeface="Helvetica Neue" charset="0"/>
                <a:sym typeface="Helvetica Neue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154700" y="1463041"/>
            <a:ext cx="2835378" cy="1854354"/>
          </a:xfrm>
        </p:spPr>
        <p:txBody>
          <a:bodyPr rIns="0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5750" indent="-220663">
              <a:buFont typeface="Arial" charset="0"/>
              <a:buChar char="•"/>
              <a:tabLst/>
              <a:defRPr sz="1600"/>
            </a:lvl2pPr>
            <a:lvl3pPr marL="517525" indent="-173038">
              <a:buFont typeface="Arial" charset="0"/>
              <a:buChar char="•"/>
              <a:tabLst/>
              <a:defRPr sz="1400"/>
            </a:lvl3pPr>
            <a:lvl4pPr marL="744538" indent="-166688">
              <a:buFont typeface="Arial" charset="0"/>
              <a:buChar char="•"/>
              <a:tabLst/>
              <a:defRPr sz="1200"/>
            </a:lvl4pPr>
            <a:lvl5pPr marL="971550" indent="-173038">
              <a:buFont typeface="Arial" charset="0"/>
              <a:buChar char="•"/>
              <a:tabLst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9094854" y="1463041"/>
            <a:ext cx="2835378" cy="1854354"/>
          </a:xfrm>
        </p:spPr>
        <p:txBody>
          <a:bodyPr rIns="0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5750" indent="-220663">
              <a:buFont typeface="Arial" charset="0"/>
              <a:buChar char="•"/>
              <a:tabLst/>
              <a:defRPr sz="1600"/>
            </a:lvl2pPr>
            <a:lvl3pPr marL="517525" indent="-173038">
              <a:buFont typeface="Arial" charset="0"/>
              <a:buChar char="•"/>
              <a:tabLst/>
              <a:defRPr sz="1400"/>
            </a:lvl3pPr>
            <a:lvl4pPr marL="744538" indent="-166688">
              <a:buFont typeface="Arial" charset="0"/>
              <a:buChar char="•"/>
              <a:tabLst/>
              <a:defRPr sz="1200"/>
            </a:lvl4pPr>
            <a:lvl5pPr marL="971550" indent="-173038">
              <a:buFont typeface="Arial" charset="0"/>
              <a:buChar char="•"/>
              <a:tabLst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74391" y="795169"/>
            <a:ext cx="11655840" cy="276999"/>
          </a:xfrm>
        </p:spPr>
        <p:txBody>
          <a:bodyPr tIns="0" bIns="0"/>
          <a:lstStyle>
            <a:lvl1pPr marL="0" indent="0" algn="l">
              <a:buFontTx/>
              <a:buNone/>
              <a:defRPr sz="18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Shape 5"/>
          <p:cNvSpPr/>
          <p:nvPr userDrawn="1"/>
        </p:nvSpPr>
        <p:spPr>
          <a:xfrm>
            <a:off x="551605" y="6582317"/>
            <a:ext cx="2712974" cy="13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393" tIns="25393" rIns="25393" bIns="25393" anchor="ctr">
            <a:spAutoFit/>
          </a:bodyPr>
          <a:lstStyle/>
          <a:p>
            <a:pPr>
              <a:spcBef>
                <a:spcPts val="0"/>
              </a:spcBef>
              <a:defRPr sz="1200" cap="all"/>
            </a:pP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© C3 I</a:t>
            </a:r>
            <a:r>
              <a:rPr lang="en-US" sz="530" cap="none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o</a:t>
            </a: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 201</a:t>
            </a:r>
            <a:r>
              <a:rPr lang="en-US"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8</a:t>
            </a: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|  confidential - DO not copy, repurpose or distribute</a:t>
            </a:r>
          </a:p>
        </p:txBody>
      </p:sp>
    </p:spTree>
    <p:extLst>
      <p:ext uri="{BB962C8B-B14F-4D97-AF65-F5344CB8AC3E}">
        <p14:creationId xmlns:p14="http://schemas.microsoft.com/office/powerpoint/2010/main" val="135072687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 bwMode="gray">
          <a:xfrm>
            <a:off x="744114" y="3556002"/>
            <a:ext cx="6875879" cy="2803523"/>
            <a:chOff x="744114" y="3556002"/>
            <a:chExt cx="6875879" cy="2803523"/>
          </a:xfrm>
        </p:grpSpPr>
        <p:sp>
          <p:nvSpPr>
            <p:cNvPr id="113" name="Rectangle 112"/>
            <p:cNvSpPr/>
            <p:nvPr userDrawn="1"/>
          </p:nvSpPr>
          <p:spPr bwMode="gray">
            <a:xfrm>
              <a:off x="761993" y="3556002"/>
              <a:ext cx="6858000" cy="2803523"/>
            </a:xfrm>
            <a:prstGeom prst="rect">
              <a:avLst/>
            </a:prstGeom>
            <a:solidFill>
              <a:srgbClr val="FFFFFF"/>
            </a:solidFill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0" name="Rectangle 109"/>
            <p:cNvSpPr/>
            <p:nvPr userDrawn="1"/>
          </p:nvSpPr>
          <p:spPr bwMode="gray">
            <a:xfrm>
              <a:off x="2175500" y="3818708"/>
              <a:ext cx="1269984" cy="76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pic>
          <p:nvPicPr>
            <p:cNvPr id="111" name="Picture 110" descr="PECTEN.png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44114" y="3678108"/>
              <a:ext cx="1465237" cy="1465237"/>
            </a:xfrm>
            <a:prstGeom prst="rect">
              <a:avLst/>
            </a:prstGeom>
          </p:spPr>
        </p:pic>
      </p:grp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-2382" y="1"/>
            <a:ext cx="12194723" cy="4866892"/>
          </a:xfrm>
          <a:custGeom>
            <a:avLst/>
            <a:gdLst>
              <a:gd name="connsiteX0" fmla="*/ 0 w 12192000"/>
              <a:gd name="connsiteY0" fmla="*/ 0 h 4854636"/>
              <a:gd name="connsiteX1" fmla="*/ 12192000 w 12192000"/>
              <a:gd name="connsiteY1" fmla="*/ 0 h 4854636"/>
              <a:gd name="connsiteX2" fmla="*/ 12192000 w 12192000"/>
              <a:gd name="connsiteY2" fmla="*/ 4854636 h 4854636"/>
              <a:gd name="connsiteX3" fmla="*/ 0 w 12192000"/>
              <a:gd name="connsiteY3" fmla="*/ 4854636 h 4854636"/>
              <a:gd name="connsiteX4" fmla="*/ 0 w 12192000"/>
              <a:gd name="connsiteY4" fmla="*/ 0 h 4854636"/>
              <a:gd name="connsiteX0" fmla="*/ 0 w 12192000"/>
              <a:gd name="connsiteY0" fmla="*/ 0 h 4854636"/>
              <a:gd name="connsiteX1" fmla="*/ 12192000 w 12192000"/>
              <a:gd name="connsiteY1" fmla="*/ 0 h 4854636"/>
              <a:gd name="connsiteX2" fmla="*/ 12192000 w 12192000"/>
              <a:gd name="connsiteY2" fmla="*/ 4854636 h 4854636"/>
              <a:gd name="connsiteX3" fmla="*/ 592282 w 12192000"/>
              <a:gd name="connsiteY3" fmla="*/ 4842164 h 4854636"/>
              <a:gd name="connsiteX4" fmla="*/ 0 w 12192000"/>
              <a:gd name="connsiteY4" fmla="*/ 4854636 h 4854636"/>
              <a:gd name="connsiteX5" fmla="*/ 0 w 12192000"/>
              <a:gd name="connsiteY5" fmla="*/ 0 h 4854636"/>
              <a:gd name="connsiteX0" fmla="*/ 0 w 12192000"/>
              <a:gd name="connsiteY0" fmla="*/ 0 h 4888026"/>
              <a:gd name="connsiteX1" fmla="*/ 12192000 w 12192000"/>
              <a:gd name="connsiteY1" fmla="*/ 0 h 4888026"/>
              <a:gd name="connsiteX2" fmla="*/ 12192000 w 12192000"/>
              <a:gd name="connsiteY2" fmla="*/ 4854636 h 4888026"/>
              <a:gd name="connsiteX3" fmla="*/ 592282 w 12192000"/>
              <a:gd name="connsiteY3" fmla="*/ 4842164 h 4888026"/>
              <a:gd name="connsiteX4" fmla="*/ 0 w 12192000"/>
              <a:gd name="connsiteY4" fmla="*/ 4854636 h 4888026"/>
              <a:gd name="connsiteX5" fmla="*/ 0 w 12192000"/>
              <a:gd name="connsiteY5" fmla="*/ 0 h 4888026"/>
              <a:gd name="connsiteX0" fmla="*/ 0 w 12192000"/>
              <a:gd name="connsiteY0" fmla="*/ 0 h 4888026"/>
              <a:gd name="connsiteX1" fmla="*/ 12192000 w 12192000"/>
              <a:gd name="connsiteY1" fmla="*/ 0 h 4888026"/>
              <a:gd name="connsiteX2" fmla="*/ 12192000 w 12192000"/>
              <a:gd name="connsiteY2" fmla="*/ 4854636 h 4888026"/>
              <a:gd name="connsiteX3" fmla="*/ 841664 w 12192000"/>
              <a:gd name="connsiteY3" fmla="*/ 2909455 h 4888026"/>
              <a:gd name="connsiteX4" fmla="*/ 592282 w 12192000"/>
              <a:gd name="connsiteY4" fmla="*/ 4842164 h 4888026"/>
              <a:gd name="connsiteX5" fmla="*/ 0 w 12192000"/>
              <a:gd name="connsiteY5" fmla="*/ 4854636 h 4888026"/>
              <a:gd name="connsiteX6" fmla="*/ 0 w 12192000"/>
              <a:gd name="connsiteY6" fmla="*/ 0 h 4888026"/>
              <a:gd name="connsiteX0" fmla="*/ 0 w 12192000"/>
              <a:gd name="connsiteY0" fmla="*/ 0 h 4982265"/>
              <a:gd name="connsiteX1" fmla="*/ 12192000 w 12192000"/>
              <a:gd name="connsiteY1" fmla="*/ 0 h 4982265"/>
              <a:gd name="connsiteX2" fmla="*/ 12192000 w 12192000"/>
              <a:gd name="connsiteY2" fmla="*/ 4854636 h 4982265"/>
              <a:gd name="connsiteX3" fmla="*/ 7606145 w 12192000"/>
              <a:gd name="connsiteY3" fmla="*/ 3543300 h 4982265"/>
              <a:gd name="connsiteX4" fmla="*/ 841664 w 12192000"/>
              <a:gd name="connsiteY4" fmla="*/ 2909455 h 4982265"/>
              <a:gd name="connsiteX5" fmla="*/ 592282 w 12192000"/>
              <a:gd name="connsiteY5" fmla="*/ 4842164 h 4982265"/>
              <a:gd name="connsiteX6" fmla="*/ 0 w 12192000"/>
              <a:gd name="connsiteY6" fmla="*/ 4854636 h 4982265"/>
              <a:gd name="connsiteX7" fmla="*/ 0 w 12192000"/>
              <a:gd name="connsiteY7" fmla="*/ 0 h 4982265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592282 w 12192000"/>
              <a:gd name="connsiteY6" fmla="*/ 4842164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42164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42164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42164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61702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46071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48146 w 12192000"/>
              <a:gd name="connsiteY5" fmla="*/ 3564082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54970 w 12192000"/>
              <a:gd name="connsiteY5" fmla="*/ 3547023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54970 w 12192000"/>
              <a:gd name="connsiteY5" fmla="*/ 3547023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54970 w 12192000"/>
              <a:gd name="connsiteY5" fmla="*/ 3547023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54970 w 12192000"/>
              <a:gd name="connsiteY5" fmla="*/ 3547023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2695 w 12194382"/>
              <a:gd name="connsiteY6" fmla="*/ 4857795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9839 w 12194382"/>
              <a:gd name="connsiteY6" fmla="*/ 4838792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9839 w 12194382"/>
              <a:gd name="connsiteY6" fmla="*/ 4838792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9839 w 12194382"/>
              <a:gd name="connsiteY6" fmla="*/ 4838792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872233 w 12194382"/>
              <a:gd name="connsiteY6" fmla="*/ 4872048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2695 w 12194382"/>
              <a:gd name="connsiteY6" fmla="*/ 4845920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20433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20433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20433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82443"/>
              <a:gd name="connsiteX1" fmla="*/ 12194382 w 12194382"/>
              <a:gd name="connsiteY1" fmla="*/ 0 h 5182443"/>
              <a:gd name="connsiteX2" fmla="*/ 12194382 w 12194382"/>
              <a:gd name="connsiteY2" fmla="*/ 4854636 h 5182443"/>
              <a:gd name="connsiteX3" fmla="*/ 7623248 w 12194382"/>
              <a:gd name="connsiteY3" fmla="*/ 4843680 h 5182443"/>
              <a:gd name="connsiteX4" fmla="*/ 7620433 w 12194382"/>
              <a:gd name="connsiteY4" fmla="*/ 3543300 h 5182443"/>
              <a:gd name="connsiteX5" fmla="*/ 762115 w 12194382"/>
              <a:gd name="connsiteY5" fmla="*/ 3547023 h 5182443"/>
              <a:gd name="connsiteX6" fmla="*/ 762695 w 12194382"/>
              <a:gd name="connsiteY6" fmla="*/ 4850671 h 5182443"/>
              <a:gd name="connsiteX7" fmla="*/ 0 w 12194382"/>
              <a:gd name="connsiteY7" fmla="*/ 4847509 h 5182443"/>
              <a:gd name="connsiteX8" fmla="*/ 2382 w 12194382"/>
              <a:gd name="connsiteY8" fmla="*/ 0 h 5182443"/>
              <a:gd name="connsiteX0" fmla="*/ 2382 w 12194382"/>
              <a:gd name="connsiteY0" fmla="*/ 0 h 5128150"/>
              <a:gd name="connsiteX1" fmla="*/ 12194382 w 12194382"/>
              <a:gd name="connsiteY1" fmla="*/ 0 h 5128150"/>
              <a:gd name="connsiteX2" fmla="*/ 12194382 w 12194382"/>
              <a:gd name="connsiteY2" fmla="*/ 4854636 h 5128150"/>
              <a:gd name="connsiteX3" fmla="*/ 7623248 w 12194382"/>
              <a:gd name="connsiteY3" fmla="*/ 4843680 h 5128150"/>
              <a:gd name="connsiteX4" fmla="*/ 7620433 w 12194382"/>
              <a:gd name="connsiteY4" fmla="*/ 3543300 h 5128150"/>
              <a:gd name="connsiteX5" fmla="*/ 762115 w 12194382"/>
              <a:gd name="connsiteY5" fmla="*/ 3547023 h 5128150"/>
              <a:gd name="connsiteX6" fmla="*/ 762695 w 12194382"/>
              <a:gd name="connsiteY6" fmla="*/ 4850671 h 5128150"/>
              <a:gd name="connsiteX7" fmla="*/ 0 w 12194382"/>
              <a:gd name="connsiteY7" fmla="*/ 4847509 h 5128150"/>
              <a:gd name="connsiteX8" fmla="*/ 2382 w 12194382"/>
              <a:gd name="connsiteY8" fmla="*/ 0 h 5128150"/>
              <a:gd name="connsiteX0" fmla="*/ 2382 w 12194382"/>
              <a:gd name="connsiteY0" fmla="*/ 0 h 5128150"/>
              <a:gd name="connsiteX1" fmla="*/ 12194382 w 12194382"/>
              <a:gd name="connsiteY1" fmla="*/ 0 h 5128150"/>
              <a:gd name="connsiteX2" fmla="*/ 12194382 w 12194382"/>
              <a:gd name="connsiteY2" fmla="*/ 4854636 h 5128150"/>
              <a:gd name="connsiteX3" fmla="*/ 7623248 w 12194382"/>
              <a:gd name="connsiteY3" fmla="*/ 4843680 h 5128150"/>
              <a:gd name="connsiteX4" fmla="*/ 7620433 w 12194382"/>
              <a:gd name="connsiteY4" fmla="*/ 3543300 h 5128150"/>
              <a:gd name="connsiteX5" fmla="*/ 762115 w 12194382"/>
              <a:gd name="connsiteY5" fmla="*/ 3547023 h 5128150"/>
              <a:gd name="connsiteX6" fmla="*/ 762695 w 12194382"/>
              <a:gd name="connsiteY6" fmla="*/ 4850671 h 5128150"/>
              <a:gd name="connsiteX7" fmla="*/ 0 w 12194382"/>
              <a:gd name="connsiteY7" fmla="*/ 4847509 h 5128150"/>
              <a:gd name="connsiteX8" fmla="*/ 2382 w 12194382"/>
              <a:gd name="connsiteY8" fmla="*/ 0 h 5128150"/>
              <a:gd name="connsiteX0" fmla="*/ 2382 w 12194382"/>
              <a:gd name="connsiteY0" fmla="*/ 0 h 5128150"/>
              <a:gd name="connsiteX1" fmla="*/ 12194382 w 12194382"/>
              <a:gd name="connsiteY1" fmla="*/ 0 h 5128150"/>
              <a:gd name="connsiteX2" fmla="*/ 12194382 w 12194382"/>
              <a:gd name="connsiteY2" fmla="*/ 4854636 h 5128150"/>
              <a:gd name="connsiteX3" fmla="*/ 7623248 w 12194382"/>
              <a:gd name="connsiteY3" fmla="*/ 4843680 h 5128150"/>
              <a:gd name="connsiteX4" fmla="*/ 7620433 w 12194382"/>
              <a:gd name="connsiteY4" fmla="*/ 3543300 h 5128150"/>
              <a:gd name="connsiteX5" fmla="*/ 762115 w 12194382"/>
              <a:gd name="connsiteY5" fmla="*/ 3547023 h 5128150"/>
              <a:gd name="connsiteX6" fmla="*/ 762695 w 12194382"/>
              <a:gd name="connsiteY6" fmla="*/ 4850671 h 5128150"/>
              <a:gd name="connsiteX7" fmla="*/ 0 w 12194382"/>
              <a:gd name="connsiteY7" fmla="*/ 4847509 h 5128150"/>
              <a:gd name="connsiteX8" fmla="*/ 2382 w 12194382"/>
              <a:gd name="connsiteY8" fmla="*/ 0 h 5128150"/>
              <a:gd name="connsiteX0" fmla="*/ 2382 w 12194723"/>
              <a:gd name="connsiteY0" fmla="*/ 0 h 4854829"/>
              <a:gd name="connsiteX1" fmla="*/ 12194382 w 12194723"/>
              <a:gd name="connsiteY1" fmla="*/ 0 h 4854829"/>
              <a:gd name="connsiteX2" fmla="*/ 12194382 w 12194723"/>
              <a:gd name="connsiteY2" fmla="*/ 4854636 h 4854829"/>
              <a:gd name="connsiteX3" fmla="*/ 7623248 w 12194723"/>
              <a:gd name="connsiteY3" fmla="*/ 4843680 h 4854829"/>
              <a:gd name="connsiteX4" fmla="*/ 7620433 w 12194723"/>
              <a:gd name="connsiteY4" fmla="*/ 3543300 h 4854829"/>
              <a:gd name="connsiteX5" fmla="*/ 762115 w 12194723"/>
              <a:gd name="connsiteY5" fmla="*/ 3547023 h 4854829"/>
              <a:gd name="connsiteX6" fmla="*/ 762695 w 12194723"/>
              <a:gd name="connsiteY6" fmla="*/ 4850671 h 4854829"/>
              <a:gd name="connsiteX7" fmla="*/ 0 w 12194723"/>
              <a:gd name="connsiteY7" fmla="*/ 4847509 h 4854829"/>
              <a:gd name="connsiteX8" fmla="*/ 2382 w 12194723"/>
              <a:gd name="connsiteY8" fmla="*/ 0 h 485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4723" h="4854829">
                <a:moveTo>
                  <a:pt x="2382" y="0"/>
                </a:moveTo>
                <a:lnTo>
                  <a:pt x="12194382" y="0"/>
                </a:lnTo>
                <a:cubicBezTo>
                  <a:pt x="12194382" y="1618212"/>
                  <a:pt x="12195150" y="4852730"/>
                  <a:pt x="12194382" y="4854636"/>
                </a:cubicBezTo>
                <a:cubicBezTo>
                  <a:pt x="12193614" y="4856542"/>
                  <a:pt x="7623176" y="4843704"/>
                  <a:pt x="7623248" y="4843680"/>
                </a:cubicBezTo>
                <a:cubicBezTo>
                  <a:pt x="7623320" y="4843656"/>
                  <a:pt x="7618248" y="3540554"/>
                  <a:pt x="7620433" y="3543300"/>
                </a:cubicBezTo>
                <a:cubicBezTo>
                  <a:pt x="7622618" y="3546046"/>
                  <a:pt x="3048221" y="3545782"/>
                  <a:pt x="762115" y="3547023"/>
                </a:cubicBezTo>
                <a:cubicBezTo>
                  <a:pt x="760398" y="3777370"/>
                  <a:pt x="763508" y="4852455"/>
                  <a:pt x="762695" y="4850671"/>
                </a:cubicBezTo>
                <a:cubicBezTo>
                  <a:pt x="761882" y="4848887"/>
                  <a:pt x="254232" y="4848563"/>
                  <a:pt x="0" y="4847509"/>
                </a:cubicBezTo>
                <a:lnTo>
                  <a:pt x="2382" y="0"/>
                </a:ln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06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760379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dirty="0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</a:t>
            </a:r>
          </a:p>
        </p:txBody>
      </p:sp>
      <p:sp>
        <p:nvSpPr>
          <p:cNvPr id="107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75500" y="4059936"/>
            <a:ext cx="5179738" cy="1047891"/>
          </a:xfrm>
          <a:noFill/>
        </p:spPr>
        <p:txBody>
          <a:bodyPr lIns="0" tIns="0" rIns="0"/>
          <a:lstStyle>
            <a:lvl1pPr>
              <a:lnSpc>
                <a:spcPct val="100000"/>
              </a:lnSpc>
              <a:defRPr sz="24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75500" y="5120640"/>
            <a:ext cx="5179738" cy="372439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4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2175500" y="5666465"/>
            <a:ext cx="518773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105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2175500" y="5923869"/>
            <a:ext cx="518773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insert Role in Organisation</a:t>
            </a:r>
          </a:p>
        </p:txBody>
      </p:sp>
      <p:sp>
        <p:nvSpPr>
          <p:cNvPr id="90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April 2018</a:t>
            </a:r>
          </a:p>
        </p:txBody>
      </p:sp>
      <p:sp>
        <p:nvSpPr>
          <p:cNvPr id="8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Restricted </a:t>
            </a:r>
          </a:p>
        </p:txBody>
      </p:sp>
    </p:spTree>
    <p:extLst>
      <p:ext uri="{BB962C8B-B14F-4D97-AF65-F5344CB8AC3E}">
        <p14:creationId xmlns:p14="http://schemas.microsoft.com/office/powerpoint/2010/main" val="616631804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orient="horz" pos="3058">
          <p15:clr>
            <a:srgbClr val="FBAE40"/>
          </p15:clr>
        </p15:guide>
        <p15:guide id="2" orient="horz" pos="2235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" y="2"/>
            <a:ext cx="12192000" cy="6857999"/>
            <a:chOff x="0" y="283"/>
            <a:chExt cx="12188825" cy="6857999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283"/>
              <a:ext cx="12188825" cy="6857717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 bwMode="auto">
            <a:xfrm>
              <a:off x="0" y="283"/>
              <a:ext cx="12188825" cy="6857999"/>
            </a:xfrm>
            <a:prstGeom prst="rect">
              <a:avLst/>
            </a:prstGeom>
            <a:solidFill>
              <a:schemeClr val="accent2">
                <a:alpha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pic>
        <p:nvPicPr>
          <p:cNvPr id="9" name="pasted-image.pdf"/>
          <p:cNvPicPr>
            <a:picLocks noChangeAspect="1"/>
          </p:cNvPicPr>
          <p:nvPr userDrawn="1"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2111" y="6449893"/>
            <a:ext cx="508696" cy="27432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3"/>
          <p:cNvSpPr>
            <a:spLocks noGrp="1"/>
          </p:cNvSpPr>
          <p:nvPr>
            <p:ph type="sldNum" sz="quarter" idx="4"/>
          </p:nvPr>
        </p:nvSpPr>
        <p:spPr>
          <a:xfrm>
            <a:off x="109508" y="6545120"/>
            <a:ext cx="330967" cy="19492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r">
              <a:spcBef>
                <a:spcPts val="0"/>
              </a:spcBef>
              <a:defRPr sz="600" b="0">
                <a:solidFill>
                  <a:schemeClr val="bg1"/>
                </a:solidFill>
                <a:latin typeface="+mn-lt"/>
                <a:ea typeface="Helvetica Neue" charset="0"/>
                <a:cs typeface="Helvetica Neue" charset="0"/>
                <a:sym typeface="Helvetica Neue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2" name="Shape 6"/>
          <p:cNvSpPr/>
          <p:nvPr userDrawn="1"/>
        </p:nvSpPr>
        <p:spPr>
          <a:xfrm>
            <a:off x="480912" y="6578357"/>
            <a:ext cx="9146" cy="143841"/>
          </a:xfrm>
          <a:prstGeom prst="rect">
            <a:avLst/>
          </a:prstGeom>
          <a:solidFill>
            <a:schemeClr val="bg1"/>
          </a:solidFill>
          <a:ln w="6350">
            <a:noFill/>
            <a:miter lim="400000"/>
          </a:ln>
        </p:spPr>
        <p:txBody>
          <a:bodyPr lIns="25393" tIns="25393" rIns="25393" bIns="25393" anchor="ctr"/>
          <a:lstStyle/>
          <a:p>
            <a:pPr>
              <a:spcBef>
                <a:spcPts val="0"/>
              </a:spcBef>
              <a:defRPr sz="2900" b="1" cap="all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450" b="1" cap="all" dirty="0">
              <a:solidFill>
                <a:schemeClr val="bg1">
                  <a:lumMod val="50000"/>
                </a:schemeClr>
              </a:solidFill>
              <a:latin typeface="+mn-lt"/>
              <a:ea typeface="Helvetica Neue" charset="0"/>
              <a:cs typeface="Helvetica Neue" charset="0"/>
              <a:sym typeface="Helvetica Neue"/>
            </a:endParaRPr>
          </a:p>
        </p:txBody>
      </p:sp>
      <p:sp>
        <p:nvSpPr>
          <p:cNvPr id="13" name="Shape 54"/>
          <p:cNvSpPr>
            <a:spLocks noGrp="1"/>
          </p:cNvSpPr>
          <p:nvPr>
            <p:ph type="title" hasCustomPrompt="1"/>
          </p:nvPr>
        </p:nvSpPr>
        <p:spPr>
          <a:xfrm>
            <a:off x="551605" y="2505084"/>
            <a:ext cx="10921437" cy="1522475"/>
          </a:xfrm>
          <a:prstGeom prst="rect">
            <a:avLst/>
          </a:prstGeom>
        </p:spPr>
        <p:txBody>
          <a:bodyPr anchor="ctr" anchorCtr="0"/>
          <a:lstStyle>
            <a:lvl1pPr algn="l">
              <a:defRPr sz="5400" b="0" i="0" cap="none" spc="-100" baseline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Thin"/>
              </a:defRPr>
            </a:lvl1pPr>
          </a:lstStyle>
          <a:p>
            <a:r>
              <a:rPr lang="en-US" dirty="0"/>
              <a:t>Section Title Slide</a:t>
            </a:r>
            <a:endParaRPr dirty="0"/>
          </a:p>
        </p:txBody>
      </p:sp>
      <p:sp>
        <p:nvSpPr>
          <p:cNvPr id="14" name="Shape 5"/>
          <p:cNvSpPr/>
          <p:nvPr userDrawn="1"/>
        </p:nvSpPr>
        <p:spPr>
          <a:xfrm>
            <a:off x="551605" y="6582317"/>
            <a:ext cx="2712974" cy="13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393" tIns="25393" rIns="25393" bIns="25393" anchor="ctr">
            <a:spAutoFit/>
          </a:bodyPr>
          <a:lstStyle/>
          <a:p>
            <a:pPr>
              <a:spcBef>
                <a:spcPts val="0"/>
              </a:spcBef>
              <a:defRPr sz="1200" cap="all"/>
            </a:pPr>
            <a:r>
              <a:rPr sz="530" cap="all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C3 I</a:t>
            </a:r>
            <a:r>
              <a:rPr lang="en-US" sz="530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</a:t>
            </a:r>
            <a:r>
              <a:rPr sz="530" cap="all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 201</a:t>
            </a:r>
            <a:r>
              <a:rPr lang="en-US" sz="530" cap="all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8</a:t>
            </a:r>
            <a:r>
              <a:rPr sz="530" cap="all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 |  confidential - DO not copy, repurpose or distribute</a:t>
            </a:r>
          </a:p>
        </p:txBody>
      </p:sp>
    </p:spTree>
    <p:extLst>
      <p:ext uri="{BB962C8B-B14F-4D97-AF65-F5344CB8AC3E}">
        <p14:creationId xmlns:p14="http://schemas.microsoft.com/office/powerpoint/2010/main" val="272542907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6097588" y="0"/>
            <a:ext cx="6094412" cy="68580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FontTx/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391" y="1189177"/>
            <a:ext cx="5670757" cy="1438855"/>
          </a:xfrm>
        </p:spPr>
        <p:txBody>
          <a:bodyPr wrap="square">
            <a:spAutoFit/>
          </a:bodyPr>
          <a:lstStyle>
            <a:lvl1pPr>
              <a:buClr>
                <a:schemeClr val="accent4"/>
              </a:buClr>
              <a:defRPr sz="1600"/>
            </a:lvl1pPr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391" y="228600"/>
            <a:ext cx="5670757" cy="548640"/>
          </a:xfrm>
        </p:spPr>
        <p:txBody>
          <a:bodyPr lIns="9144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hape 6"/>
          <p:cNvSpPr/>
          <p:nvPr userDrawn="1"/>
        </p:nvSpPr>
        <p:spPr>
          <a:xfrm>
            <a:off x="480912" y="6578357"/>
            <a:ext cx="9146" cy="143841"/>
          </a:xfrm>
          <a:prstGeom prst="rect">
            <a:avLst/>
          </a:prstGeom>
          <a:solidFill>
            <a:srgbClr val="3D7899"/>
          </a:solidFill>
          <a:ln w="12700">
            <a:miter lim="400000"/>
          </a:ln>
        </p:spPr>
        <p:txBody>
          <a:bodyPr lIns="25393" tIns="25393" rIns="25393" bIns="25393" anchor="ctr"/>
          <a:lstStyle/>
          <a:p>
            <a:pPr>
              <a:spcBef>
                <a:spcPts val="0"/>
              </a:spcBef>
              <a:defRPr sz="2900" b="1" cap="all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450" b="1" cap="all" dirty="0">
              <a:solidFill>
                <a:schemeClr val="bg1">
                  <a:lumMod val="50000"/>
                </a:schemeClr>
              </a:solidFill>
              <a:latin typeface="+mn-lt"/>
              <a:ea typeface="Helvetica Neue" charset="0"/>
              <a:cs typeface="Helvetica Neue" charset="0"/>
              <a:sym typeface="Helvetica Neue"/>
            </a:endParaRPr>
          </a:p>
        </p:txBody>
      </p:sp>
      <p:sp>
        <p:nvSpPr>
          <p:cNvPr id="12" name="Shape 3"/>
          <p:cNvSpPr>
            <a:spLocks noGrp="1"/>
          </p:cNvSpPr>
          <p:nvPr>
            <p:ph type="sldNum" sz="quarter" idx="4"/>
          </p:nvPr>
        </p:nvSpPr>
        <p:spPr>
          <a:xfrm>
            <a:off x="109508" y="6545120"/>
            <a:ext cx="330967" cy="19492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r">
              <a:spcBef>
                <a:spcPts val="0"/>
              </a:spcBef>
              <a:defRPr sz="600" b="1">
                <a:solidFill>
                  <a:schemeClr val="tx1">
                    <a:lumMod val="50000"/>
                  </a:schemeClr>
                </a:solidFill>
                <a:latin typeface="+mn-lt"/>
                <a:ea typeface="Helvetica Neue" charset="0"/>
                <a:cs typeface="Helvetica Neue" charset="0"/>
                <a:sym typeface="Helvetica Neue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Shape 5"/>
          <p:cNvSpPr/>
          <p:nvPr userDrawn="1"/>
        </p:nvSpPr>
        <p:spPr>
          <a:xfrm>
            <a:off x="551605" y="6582317"/>
            <a:ext cx="2712974" cy="13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393" tIns="25393" rIns="25393" bIns="25393" anchor="ctr">
            <a:spAutoFit/>
          </a:bodyPr>
          <a:lstStyle/>
          <a:p>
            <a:pPr>
              <a:spcBef>
                <a:spcPts val="0"/>
              </a:spcBef>
              <a:defRPr sz="1200" cap="all"/>
            </a:pP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© C3 I</a:t>
            </a:r>
            <a:r>
              <a:rPr lang="en-US" sz="530" cap="none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o</a:t>
            </a: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 201</a:t>
            </a:r>
            <a:r>
              <a:rPr lang="en-US"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8</a:t>
            </a: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|  confidential - DO not copy, repurpose or distribute</a:t>
            </a:r>
          </a:p>
        </p:txBody>
      </p:sp>
    </p:spTree>
    <p:extLst>
      <p:ext uri="{BB962C8B-B14F-4D97-AF65-F5344CB8AC3E}">
        <p14:creationId xmlns:p14="http://schemas.microsoft.com/office/powerpoint/2010/main" val="270555329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2111" y="6449893"/>
            <a:ext cx="508696" cy="27432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6"/>
          <p:cNvSpPr/>
          <p:nvPr userDrawn="1"/>
        </p:nvSpPr>
        <p:spPr>
          <a:xfrm>
            <a:off x="480912" y="6578357"/>
            <a:ext cx="9146" cy="143841"/>
          </a:xfrm>
          <a:prstGeom prst="rect">
            <a:avLst/>
          </a:prstGeom>
          <a:solidFill>
            <a:srgbClr val="3D7899"/>
          </a:solidFill>
          <a:ln w="12700">
            <a:miter lim="400000"/>
          </a:ln>
        </p:spPr>
        <p:txBody>
          <a:bodyPr lIns="25393" tIns="25393" rIns="25393" bIns="25393" anchor="ctr"/>
          <a:lstStyle/>
          <a:p>
            <a:pPr>
              <a:spcBef>
                <a:spcPts val="0"/>
              </a:spcBef>
              <a:defRPr sz="2900" b="1" cap="all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450" b="1" cap="all" dirty="0">
              <a:solidFill>
                <a:schemeClr val="bg1">
                  <a:lumMod val="50000"/>
                </a:schemeClr>
              </a:solidFill>
              <a:latin typeface="+mn-lt"/>
              <a:ea typeface="Helvetica Neue" charset="0"/>
              <a:cs typeface="Helvetica Neue" charset="0"/>
              <a:sym typeface="Helvetica Neue"/>
            </a:endParaRPr>
          </a:p>
        </p:txBody>
      </p:sp>
      <p:sp>
        <p:nvSpPr>
          <p:cNvPr id="5" name="Shape 3"/>
          <p:cNvSpPr>
            <a:spLocks noGrp="1"/>
          </p:cNvSpPr>
          <p:nvPr>
            <p:ph type="sldNum" sz="quarter" idx="4"/>
          </p:nvPr>
        </p:nvSpPr>
        <p:spPr>
          <a:xfrm>
            <a:off x="109508" y="6545120"/>
            <a:ext cx="330967" cy="19492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r">
              <a:spcBef>
                <a:spcPts val="0"/>
              </a:spcBef>
              <a:defRPr sz="600" b="1">
                <a:solidFill>
                  <a:schemeClr val="tx1">
                    <a:lumMod val="50000"/>
                  </a:schemeClr>
                </a:solidFill>
                <a:latin typeface="+mn-lt"/>
                <a:ea typeface="Helvetica Neue" charset="0"/>
                <a:cs typeface="Helvetica Neue" charset="0"/>
                <a:sym typeface="Helvetica Neue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6" name="Shape 5"/>
          <p:cNvSpPr/>
          <p:nvPr userDrawn="1"/>
        </p:nvSpPr>
        <p:spPr>
          <a:xfrm>
            <a:off x="551605" y="6582317"/>
            <a:ext cx="2712974" cy="13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393" tIns="25393" rIns="25393" bIns="25393" anchor="ctr">
            <a:spAutoFit/>
          </a:bodyPr>
          <a:lstStyle/>
          <a:p>
            <a:pPr>
              <a:spcBef>
                <a:spcPts val="0"/>
              </a:spcBef>
              <a:defRPr sz="1200" cap="all"/>
            </a:pP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© C3 I</a:t>
            </a:r>
            <a:r>
              <a:rPr lang="en-US" sz="530" cap="none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o</a:t>
            </a: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 201</a:t>
            </a:r>
            <a:r>
              <a:rPr lang="en-US"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8</a:t>
            </a: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|  confidential - DO not copy, repurpose or distribute</a:t>
            </a:r>
          </a:p>
        </p:txBody>
      </p:sp>
    </p:spTree>
    <p:extLst>
      <p:ext uri="{BB962C8B-B14F-4D97-AF65-F5344CB8AC3E}">
        <p14:creationId xmlns:p14="http://schemas.microsoft.com/office/powerpoint/2010/main" val="8780360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2111" y="6449893"/>
            <a:ext cx="508832" cy="2743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01360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2111" y="6449893"/>
            <a:ext cx="508832" cy="2743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92760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2111" y="6449893"/>
            <a:ext cx="508832" cy="2743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6603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392" y="1197322"/>
            <a:ext cx="11653522" cy="1578246"/>
          </a:xfrm>
        </p:spPr>
        <p:txBody>
          <a:bodyPr/>
          <a:lstStyle>
            <a:lvl1pPr marL="0" indent="0">
              <a:buNone/>
              <a:defRPr sz="20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57" indent="0">
              <a:buNone/>
              <a:defRPr sz="1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3" indent="0">
              <a:buNone/>
              <a:defRPr sz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53" indent="0">
              <a:buNone/>
              <a:defRPr sz="11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82" indent="0">
              <a:buNone/>
              <a:defRPr sz="11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2111" y="6449893"/>
            <a:ext cx="508696" cy="27432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6"/>
          <p:cNvSpPr/>
          <p:nvPr userDrawn="1"/>
        </p:nvSpPr>
        <p:spPr>
          <a:xfrm>
            <a:off x="480912" y="6578357"/>
            <a:ext cx="9146" cy="143841"/>
          </a:xfrm>
          <a:prstGeom prst="rect">
            <a:avLst/>
          </a:prstGeom>
          <a:solidFill>
            <a:srgbClr val="3D7899"/>
          </a:solidFill>
          <a:ln w="12700">
            <a:miter lim="400000"/>
          </a:ln>
        </p:spPr>
        <p:txBody>
          <a:bodyPr lIns="25393" tIns="25393" rIns="25393" bIns="25393" anchor="ctr"/>
          <a:lstStyle/>
          <a:p>
            <a:pPr>
              <a:spcBef>
                <a:spcPts val="0"/>
              </a:spcBef>
              <a:defRPr sz="2900" b="1" cap="all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450" b="1" cap="all" dirty="0">
              <a:solidFill>
                <a:schemeClr val="bg1">
                  <a:lumMod val="50000"/>
                </a:schemeClr>
              </a:solidFill>
              <a:latin typeface="+mn-lt"/>
              <a:ea typeface="Helvetica Neue" charset="0"/>
              <a:cs typeface="Helvetica Neue" charset="0"/>
              <a:sym typeface="Helvetica Neue"/>
            </a:endParaRPr>
          </a:p>
        </p:txBody>
      </p:sp>
      <p:sp>
        <p:nvSpPr>
          <p:cNvPr id="8" name="Shape 3"/>
          <p:cNvSpPr>
            <a:spLocks noGrp="1"/>
          </p:cNvSpPr>
          <p:nvPr>
            <p:ph type="sldNum" sz="quarter" idx="4"/>
          </p:nvPr>
        </p:nvSpPr>
        <p:spPr>
          <a:xfrm>
            <a:off x="109508" y="6545120"/>
            <a:ext cx="330967" cy="19492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r">
              <a:spcBef>
                <a:spcPts val="0"/>
              </a:spcBef>
              <a:defRPr sz="600" b="1">
                <a:solidFill>
                  <a:schemeClr val="tx1">
                    <a:lumMod val="50000"/>
                  </a:schemeClr>
                </a:solidFill>
                <a:latin typeface="+mn-lt"/>
                <a:ea typeface="Helvetica Neue" charset="0"/>
                <a:cs typeface="Helvetica Neue" charset="0"/>
                <a:sym typeface="Helvetica Neue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Shape 5"/>
          <p:cNvSpPr/>
          <p:nvPr userDrawn="1"/>
        </p:nvSpPr>
        <p:spPr>
          <a:xfrm>
            <a:off x="551605" y="6582317"/>
            <a:ext cx="2712974" cy="13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393" tIns="25393" rIns="25393" bIns="25393" anchor="ctr">
            <a:spAutoFit/>
          </a:bodyPr>
          <a:lstStyle/>
          <a:p>
            <a:pPr>
              <a:spcBef>
                <a:spcPts val="0"/>
              </a:spcBef>
              <a:defRPr sz="1200" cap="all"/>
            </a:pP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© C3 I</a:t>
            </a:r>
            <a:r>
              <a:rPr lang="en-US" sz="530" cap="none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o</a:t>
            </a: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 201</a:t>
            </a:r>
            <a:r>
              <a:rPr lang="en-US"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8</a:t>
            </a: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|  confidential - DO not copy, repurpose or distribute</a:t>
            </a:r>
          </a:p>
        </p:txBody>
      </p:sp>
    </p:spTree>
    <p:extLst>
      <p:ext uri="{BB962C8B-B14F-4D97-AF65-F5344CB8AC3E}">
        <p14:creationId xmlns:p14="http://schemas.microsoft.com/office/powerpoint/2010/main" val="254640129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rgbClr val="202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9982" y="641233"/>
            <a:ext cx="5292034" cy="5575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062522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4" y="-1823"/>
            <a:ext cx="12192127" cy="686164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11476" y="13614400"/>
            <a:ext cx="384621" cy="24109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857"/>
            <a:ext cx="12192000" cy="6856286"/>
          </a:xfrm>
          <a:prstGeom prst="rect">
            <a:avLst/>
          </a:prstGeom>
          <a:gradFill>
            <a:gsLst>
              <a:gs pos="0">
                <a:srgbClr val="0C4E6D">
                  <a:alpha val="60000"/>
                </a:srgbClr>
              </a:gs>
              <a:gs pos="61000">
                <a:srgbClr val="0C4E6D">
                  <a:alpha val="60000"/>
                </a:srgbClr>
              </a:gs>
              <a:gs pos="98000">
                <a:srgbClr val="0C4E6D">
                  <a:alpha val="20000"/>
                </a:srgbClr>
              </a:gs>
            </a:gsLst>
            <a:lin ang="5400000" scaled="1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900" b="1" i="0" u="none" strike="noStrike" cap="all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274392" y="228600"/>
            <a:ext cx="11655840" cy="548640"/>
          </a:xfrm>
          <a:prstGeom prst="rect">
            <a:avLst/>
          </a:prstGeom>
        </p:spPr>
        <p:txBody>
          <a:bodyPr vert="horz" wrap="square" lIns="91440" tIns="45720" rIns="146304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asted-image.pdf"/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2111" y="6449893"/>
            <a:ext cx="508696" cy="27432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6"/>
          <p:cNvSpPr/>
          <p:nvPr userDrawn="1"/>
        </p:nvSpPr>
        <p:spPr>
          <a:xfrm>
            <a:off x="480912" y="6578357"/>
            <a:ext cx="9146" cy="143841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>
              <a:spcBef>
                <a:spcPts val="0"/>
              </a:spcBef>
              <a:defRPr sz="2900" b="1" cap="all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450" b="1" cap="all" dirty="0">
              <a:solidFill>
                <a:schemeClr val="bg1"/>
              </a:solidFill>
              <a:latin typeface="+mn-lt"/>
              <a:ea typeface="Helvetica Neue" charset="0"/>
              <a:cs typeface="Helvetica Neue" charset="0"/>
              <a:sym typeface="Helvetica Neue"/>
            </a:endParaRPr>
          </a:p>
        </p:txBody>
      </p:sp>
      <p:sp>
        <p:nvSpPr>
          <p:cNvPr id="11" name="Shape 3"/>
          <p:cNvSpPr txBox="1">
            <a:spLocks/>
          </p:cNvSpPr>
          <p:nvPr userDrawn="1"/>
        </p:nvSpPr>
        <p:spPr>
          <a:xfrm>
            <a:off x="109508" y="6545120"/>
            <a:ext cx="330967" cy="19492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defPPr>
              <a:defRPr lang="en-US"/>
            </a:defPPr>
            <a:lvl1pPr marL="0" algn="r" defTabSz="914274" rtl="0" eaLnBrk="1" latinLnBrk="0" hangingPunct="1">
              <a:spcBef>
                <a:spcPts val="0"/>
              </a:spcBef>
              <a:defRPr sz="700" b="1" kern="1200">
                <a:solidFill>
                  <a:schemeClr val="tx1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  <a:sym typeface="Helvetica Neue"/>
              </a:defRPr>
            </a:lvl1pPr>
            <a:lvl2pPr marL="457137" algn="l" defTabSz="914274" rtl="0" eaLnBrk="1" latinLnBrk="0" hangingPunct="1"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4" algn="l" defTabSz="914274" rtl="0" eaLnBrk="1" latinLnBrk="0" hangingPunct="1"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1" algn="l" defTabSz="914274" rtl="0" eaLnBrk="1" latinLnBrk="0" hangingPunct="1"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47" algn="l" defTabSz="914274" rtl="0" eaLnBrk="1" latinLnBrk="0" hangingPunct="1"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85" algn="l" defTabSz="914274" rtl="0" eaLnBrk="1" latinLnBrk="0" hangingPunct="1"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21" algn="l" defTabSz="914274" rtl="0" eaLnBrk="1" latinLnBrk="0" hangingPunct="1"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58" algn="l" defTabSz="914274" rtl="0" eaLnBrk="1" latinLnBrk="0" hangingPunct="1"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096" algn="l" defTabSz="914274" rtl="0" eaLnBrk="1" latinLnBrk="0" hangingPunct="1"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uk-UA" sz="600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endParaRPr lang="uk-UA" sz="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Shape 5"/>
          <p:cNvSpPr/>
          <p:nvPr userDrawn="1"/>
        </p:nvSpPr>
        <p:spPr>
          <a:xfrm>
            <a:off x="551605" y="6582317"/>
            <a:ext cx="2712974" cy="13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393" tIns="25393" rIns="25393" bIns="25393" anchor="ctr">
            <a:spAutoFit/>
          </a:bodyPr>
          <a:lstStyle/>
          <a:p>
            <a:pPr>
              <a:spcBef>
                <a:spcPts val="0"/>
              </a:spcBef>
              <a:defRPr sz="1200" cap="all"/>
            </a:pPr>
            <a:r>
              <a:rPr sz="530" cap="all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C3 I</a:t>
            </a:r>
            <a:r>
              <a:rPr lang="en-US" sz="530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</a:t>
            </a:r>
            <a:r>
              <a:rPr sz="530" cap="all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 201</a:t>
            </a:r>
            <a:r>
              <a:rPr lang="en-US" sz="530" cap="all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8</a:t>
            </a:r>
            <a:r>
              <a:rPr sz="530" cap="all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 |  confidential - DO not copy, repurpose or distribute</a:t>
            </a:r>
          </a:p>
        </p:txBody>
      </p:sp>
    </p:spTree>
    <p:extLst>
      <p:ext uri="{BB962C8B-B14F-4D97-AF65-F5344CB8AC3E}">
        <p14:creationId xmlns:p14="http://schemas.microsoft.com/office/powerpoint/2010/main" val="3835790075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deo Background Blue with Title_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11476" y="13614400"/>
            <a:ext cx="384621" cy="24109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" y="1714"/>
            <a:ext cx="12192000" cy="6856286"/>
          </a:xfrm>
          <a:prstGeom prst="rect">
            <a:avLst/>
          </a:prstGeom>
          <a:gradFill>
            <a:gsLst>
              <a:gs pos="0">
                <a:srgbClr val="0C4E6D">
                  <a:alpha val="60000"/>
                </a:srgbClr>
              </a:gs>
              <a:gs pos="61000">
                <a:srgbClr val="0C4E6D">
                  <a:alpha val="60000"/>
                </a:srgbClr>
              </a:gs>
              <a:gs pos="98000">
                <a:srgbClr val="0C4E6D">
                  <a:alpha val="20000"/>
                </a:srgbClr>
              </a:gs>
            </a:gsLst>
            <a:lin ang="5400000" scaled="1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900" b="1" i="0" u="none" strike="noStrike" cap="all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274392" y="228600"/>
            <a:ext cx="11655840" cy="548640"/>
          </a:xfrm>
        </p:spPr>
        <p:txBody>
          <a:bodyPr/>
          <a:lstStyle>
            <a:lvl1pPr>
              <a:defRPr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asted-image.pdf"/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2111" y="6449893"/>
            <a:ext cx="508696" cy="27432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6"/>
          <p:cNvSpPr/>
          <p:nvPr userDrawn="1"/>
        </p:nvSpPr>
        <p:spPr>
          <a:xfrm>
            <a:off x="480912" y="6578357"/>
            <a:ext cx="9146" cy="143841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>
              <a:spcBef>
                <a:spcPts val="0"/>
              </a:spcBef>
              <a:defRPr sz="2900" b="1" cap="all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450" b="1" cap="all" dirty="0">
              <a:solidFill>
                <a:schemeClr val="bg1"/>
              </a:solidFill>
              <a:latin typeface="+mn-lt"/>
              <a:ea typeface="Helvetica Neue" charset="0"/>
              <a:cs typeface="Helvetica Neue" charset="0"/>
              <a:sym typeface="Helvetica Neue"/>
            </a:endParaRPr>
          </a:p>
        </p:txBody>
      </p:sp>
      <p:sp>
        <p:nvSpPr>
          <p:cNvPr id="10" name="Shape 3"/>
          <p:cNvSpPr txBox="1">
            <a:spLocks/>
          </p:cNvSpPr>
          <p:nvPr userDrawn="1"/>
        </p:nvSpPr>
        <p:spPr>
          <a:xfrm>
            <a:off x="109508" y="6545120"/>
            <a:ext cx="330967" cy="19492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defPPr>
              <a:defRPr lang="en-US"/>
            </a:defPPr>
            <a:lvl1pPr marL="0" algn="r" defTabSz="914274" rtl="0" eaLnBrk="1" latinLnBrk="0" hangingPunct="1">
              <a:spcBef>
                <a:spcPts val="0"/>
              </a:spcBef>
              <a:defRPr sz="700" b="1" kern="1200">
                <a:solidFill>
                  <a:schemeClr val="tx1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  <a:sym typeface="Helvetica Neue"/>
              </a:defRPr>
            </a:lvl1pPr>
            <a:lvl2pPr marL="457137" algn="l" defTabSz="914274" rtl="0" eaLnBrk="1" latinLnBrk="0" hangingPunct="1"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4" algn="l" defTabSz="914274" rtl="0" eaLnBrk="1" latinLnBrk="0" hangingPunct="1"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1" algn="l" defTabSz="914274" rtl="0" eaLnBrk="1" latinLnBrk="0" hangingPunct="1"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47" algn="l" defTabSz="914274" rtl="0" eaLnBrk="1" latinLnBrk="0" hangingPunct="1"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85" algn="l" defTabSz="914274" rtl="0" eaLnBrk="1" latinLnBrk="0" hangingPunct="1"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21" algn="l" defTabSz="914274" rtl="0" eaLnBrk="1" latinLnBrk="0" hangingPunct="1"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58" algn="l" defTabSz="914274" rtl="0" eaLnBrk="1" latinLnBrk="0" hangingPunct="1"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096" algn="l" defTabSz="914274" rtl="0" eaLnBrk="1" latinLnBrk="0" hangingPunct="1"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uk-UA" sz="600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endParaRPr lang="uk-UA" sz="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4391" y="795529"/>
            <a:ext cx="11655840" cy="263149"/>
          </a:xfrm>
        </p:spPr>
        <p:txBody>
          <a:bodyPr tIns="0" bIns="0">
            <a:noAutofit/>
          </a:bodyPr>
          <a:lstStyle>
            <a:lvl1pPr marL="0" indent="0" algn="l">
              <a:buFontTx/>
              <a:buNone/>
              <a:defRPr sz="1800" b="0" i="0" spc="0" baseline="0">
                <a:solidFill>
                  <a:schemeClr val="bg1"/>
                </a:solidFill>
                <a:latin typeface="+mn-lt"/>
                <a:ea typeface="Helvetica Neue" charset="0"/>
                <a:cs typeface="Helvetica Neue" charset="0"/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Shape 5"/>
          <p:cNvSpPr/>
          <p:nvPr userDrawn="1"/>
        </p:nvSpPr>
        <p:spPr>
          <a:xfrm>
            <a:off x="551605" y="6582317"/>
            <a:ext cx="2712974" cy="13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393" tIns="25393" rIns="25393" bIns="25393" anchor="ctr">
            <a:spAutoFit/>
          </a:bodyPr>
          <a:lstStyle/>
          <a:p>
            <a:pPr>
              <a:spcBef>
                <a:spcPts val="0"/>
              </a:spcBef>
              <a:defRPr sz="1200" cap="all"/>
            </a:pPr>
            <a:r>
              <a:rPr sz="530" cap="all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C3 I</a:t>
            </a:r>
            <a:r>
              <a:rPr lang="en-US" sz="530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</a:t>
            </a:r>
            <a:r>
              <a:rPr sz="530" cap="all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 201</a:t>
            </a:r>
            <a:r>
              <a:rPr lang="en-US" sz="530" cap="all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8</a:t>
            </a:r>
            <a:r>
              <a:rPr sz="530" cap="all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 |  confidential - DO not copy, repurpose or distribute</a:t>
            </a:r>
          </a:p>
        </p:txBody>
      </p:sp>
    </p:spTree>
    <p:extLst>
      <p:ext uri="{BB962C8B-B14F-4D97-AF65-F5344CB8AC3E}">
        <p14:creationId xmlns:p14="http://schemas.microsoft.com/office/powerpoint/2010/main" val="418807508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-2382" y="0"/>
            <a:ext cx="12194723" cy="6857999"/>
          </a:xfrm>
          <a:custGeom>
            <a:avLst/>
            <a:gdLst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63913 w 12194723"/>
              <a:gd name="connsiteY5" fmla="*/ 763913 h 6857999"/>
              <a:gd name="connsiteX6" fmla="*/ 763913 w 12194723"/>
              <a:gd name="connsiteY6" fmla="*/ 6094086 h 6857999"/>
              <a:gd name="connsiteX7" fmla="*/ 11430810 w 12194723"/>
              <a:gd name="connsiteY7" fmla="*/ 6094086 h 6857999"/>
              <a:gd name="connsiteX8" fmla="*/ 11430810 w 12194723"/>
              <a:gd name="connsiteY8" fmla="*/ 763913 h 6857999"/>
              <a:gd name="connsiteX9" fmla="*/ 763913 w 12194723"/>
              <a:gd name="connsiteY9" fmla="*/ 763913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11430810 w 12194723"/>
              <a:gd name="connsiteY7" fmla="*/ 6094086 h 6857999"/>
              <a:gd name="connsiteX8" fmla="*/ 11430810 w 12194723"/>
              <a:gd name="connsiteY8" fmla="*/ 763913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11430810 w 12194723"/>
              <a:gd name="connsiteY7" fmla="*/ 6094086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97906 w 12194723"/>
              <a:gd name="connsiteY7" fmla="*/ 6094086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33360 w 12194723"/>
              <a:gd name="connsiteY7" fmla="*/ 6094086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18431 w 12194723"/>
              <a:gd name="connsiteY7" fmla="*/ 6359075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359075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4723" h="6857999">
                <a:moveTo>
                  <a:pt x="0" y="0"/>
                </a:moveTo>
                <a:lnTo>
                  <a:pt x="12194723" y="0"/>
                </a:lnTo>
                <a:lnTo>
                  <a:pt x="12194723" y="6857999"/>
                </a:lnTo>
                <a:lnTo>
                  <a:pt x="0" y="6857999"/>
                </a:lnTo>
                <a:lnTo>
                  <a:pt x="0" y="0"/>
                </a:lnTo>
                <a:close/>
                <a:moveTo>
                  <a:pt x="753155" y="3560901"/>
                </a:moveTo>
                <a:lnTo>
                  <a:pt x="763913" y="6359075"/>
                </a:lnTo>
                <a:lnTo>
                  <a:pt x="7622163" y="6355342"/>
                </a:lnTo>
                <a:cubicBezTo>
                  <a:pt x="7618577" y="5510947"/>
                  <a:pt x="7626189" y="4405296"/>
                  <a:pt x="7622603" y="3560901"/>
                </a:cubicBezTo>
                <a:lnTo>
                  <a:pt x="753155" y="3560901"/>
                </a:ln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744114" y="3556002"/>
            <a:ext cx="6875879" cy="2803523"/>
            <a:chOff x="744114" y="3556002"/>
            <a:chExt cx="6875879" cy="2803523"/>
          </a:xfrm>
        </p:grpSpPr>
        <p:sp>
          <p:nvSpPr>
            <p:cNvPr id="113" name="Rectangle 112"/>
            <p:cNvSpPr/>
            <p:nvPr userDrawn="1"/>
          </p:nvSpPr>
          <p:spPr bwMode="gray">
            <a:xfrm>
              <a:off x="761993" y="3556002"/>
              <a:ext cx="6858000" cy="2803523"/>
            </a:xfrm>
            <a:prstGeom prst="rect">
              <a:avLst/>
            </a:prstGeom>
            <a:solidFill>
              <a:srgbClr val="FFFFFF"/>
            </a:solidFill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0" name="Rectangle 109"/>
            <p:cNvSpPr/>
            <p:nvPr userDrawn="1"/>
          </p:nvSpPr>
          <p:spPr bwMode="gray">
            <a:xfrm>
              <a:off x="2175500" y="3818708"/>
              <a:ext cx="1269984" cy="76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pic>
          <p:nvPicPr>
            <p:cNvPr id="111" name="Picture 110" descr="PECTEN.png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44114" y="3678108"/>
              <a:ext cx="1465237" cy="1465237"/>
            </a:xfrm>
            <a:prstGeom prst="rect">
              <a:avLst/>
            </a:prstGeom>
          </p:spPr>
        </p:pic>
      </p:grpSp>
      <p:sp>
        <p:nvSpPr>
          <p:cNvPr id="106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760379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dirty="0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</a:t>
            </a:r>
          </a:p>
        </p:txBody>
      </p:sp>
      <p:sp>
        <p:nvSpPr>
          <p:cNvPr id="107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75500" y="4059936"/>
            <a:ext cx="5179738" cy="1047891"/>
          </a:xfrm>
          <a:noFill/>
        </p:spPr>
        <p:txBody>
          <a:bodyPr lIns="0" tIns="0" rIns="0"/>
          <a:lstStyle>
            <a:lvl1pPr>
              <a:lnSpc>
                <a:spcPct val="100000"/>
              </a:lnSpc>
              <a:defRPr sz="24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75500" y="5120640"/>
            <a:ext cx="5179738" cy="372439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4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2175500" y="5666465"/>
            <a:ext cx="518773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105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2175500" y="5923869"/>
            <a:ext cx="518773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insert Role in Organisation</a:t>
            </a:r>
          </a:p>
        </p:txBody>
      </p:sp>
      <p:sp>
        <p:nvSpPr>
          <p:cNvPr id="90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April 2018</a:t>
            </a:r>
          </a:p>
        </p:txBody>
      </p:sp>
      <p:sp>
        <p:nvSpPr>
          <p:cNvPr id="8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Restricted </a:t>
            </a:r>
          </a:p>
        </p:txBody>
      </p:sp>
    </p:spTree>
    <p:extLst>
      <p:ext uri="{BB962C8B-B14F-4D97-AF65-F5344CB8AC3E}">
        <p14:creationId xmlns:p14="http://schemas.microsoft.com/office/powerpoint/2010/main" val="302598403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orient="horz" pos="3058">
          <p15:clr>
            <a:srgbClr val="FBAE40"/>
          </p15:clr>
        </p15:guide>
        <p15:guide id="2" orient="horz" pos="2235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/>
          <p:cNvSpPr/>
          <p:nvPr userDrawn="1"/>
        </p:nvSpPr>
        <p:spPr bwMode="gray">
          <a:xfrm>
            <a:off x="0" y="4313786"/>
            <a:ext cx="12192000" cy="25442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8" name="Rectangle 2"/>
          <p:cNvSpPr>
            <a:spLocks noGrp="1" noChangeArrowheads="1"/>
          </p:cNvSpPr>
          <p:nvPr userDrawn="1">
            <p:ph type="ctrTitle"/>
          </p:nvPr>
        </p:nvSpPr>
        <p:spPr>
          <a:xfrm>
            <a:off x="1779490" y="951614"/>
            <a:ext cx="9899747" cy="918000"/>
          </a:xfrm>
          <a:noFill/>
        </p:spPr>
        <p:txBody>
          <a:bodyPr lIns="0" tIns="0" rIns="0" anchor="ctr" anchorCtr="0"/>
          <a:lstStyle>
            <a:lvl1pPr>
              <a:lnSpc>
                <a:spcPct val="110000"/>
              </a:lnSpc>
              <a:defRPr sz="28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9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1779490" y="3310197"/>
            <a:ext cx="9899747" cy="749808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32" name="Text Placeholder 3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779490" y="4588235"/>
            <a:ext cx="7810528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33" name="Text Placeholder 31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779490" y="4840064"/>
            <a:ext cx="7810528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insert Role in Organisation</a:t>
            </a:r>
          </a:p>
        </p:txBody>
      </p:sp>
      <p:sp>
        <p:nvSpPr>
          <p:cNvPr id="24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dirty="0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</a:t>
            </a:r>
          </a:p>
        </p:txBody>
      </p:sp>
      <p:sp>
        <p:nvSpPr>
          <p:cNvPr id="25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9" name="Rectangle 18" descr="&lt;Shell Yellow Bar&gt;" title="&lt;Shell Yellow Bar&gt;"/>
          <p:cNvSpPr/>
          <p:nvPr userDrawn="1"/>
        </p:nvSpPr>
        <p:spPr bwMode="gray">
          <a:xfrm>
            <a:off x="1778011" y="761998"/>
            <a:ext cx="1269984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20" name="Picture 19" descr="PECTEN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000" y="645968"/>
            <a:ext cx="1524000" cy="1524000"/>
          </a:xfrm>
          <a:prstGeom prst="rect">
            <a:avLst/>
          </a:prstGeom>
        </p:spPr>
      </p:pic>
      <p:sp>
        <p:nvSpPr>
          <p:cNvPr id="8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noProof="1"/>
              <a:t>Date Month 2018</a:t>
            </a:r>
            <a:endParaRPr lang="en-GB" noProof="1"/>
          </a:p>
        </p:txBody>
      </p:sp>
      <p:sp>
        <p:nvSpPr>
          <p:cNvPr id="8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 </a:t>
            </a:r>
          </a:p>
        </p:txBody>
      </p:sp>
    </p:spTree>
    <p:extLst>
      <p:ext uri="{BB962C8B-B14F-4D97-AF65-F5344CB8AC3E}">
        <p14:creationId xmlns:p14="http://schemas.microsoft.com/office/powerpoint/2010/main" val="2149372529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pos="198">
          <p15:clr>
            <a:srgbClr val="FBAE40"/>
          </p15:clr>
        </p15:guide>
        <p15:guide id="4" pos="7357">
          <p15:clr>
            <a:srgbClr val="FBAE40"/>
          </p15:clr>
        </p15:guide>
        <p15:guide id="5" pos="1121">
          <p15:clr>
            <a:srgbClr val="FBAE40"/>
          </p15:clr>
        </p15:guide>
        <p15:guide id="6" orient="horz" pos="4074">
          <p15:clr>
            <a:srgbClr val="FBAE40"/>
          </p15:clr>
        </p15:guide>
        <p15:guide id="7" orient="horz" pos="21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 bwMode="gray">
          <a:xfrm>
            <a:off x="0" y="4313786"/>
            <a:ext cx="12191999" cy="25442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79490" y="950400"/>
            <a:ext cx="9899747" cy="918000"/>
          </a:xfrm>
          <a:noFill/>
        </p:spPr>
        <p:txBody>
          <a:bodyPr lIns="0" tIns="0" rIns="0" anchor="ctr" anchorCtr="0"/>
          <a:lstStyle>
            <a:lvl1pPr>
              <a:lnSpc>
                <a:spcPct val="110000"/>
              </a:lnSpc>
              <a:defRPr sz="28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79490" y="3310197"/>
            <a:ext cx="4831323" cy="749808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2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1779490" y="4588235"/>
            <a:ext cx="4870924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23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1779490" y="4840063"/>
            <a:ext cx="4870924" cy="489785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insert Role in Organisation</a:t>
            </a:r>
          </a:p>
        </p:txBody>
      </p:sp>
      <p:sp>
        <p:nvSpPr>
          <p:cNvPr id="30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dirty="0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</a:t>
            </a:r>
          </a:p>
        </p:txBody>
      </p:sp>
      <p:sp>
        <p:nvSpPr>
          <p:cNvPr id="3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6" name="Rectangle 35" descr="&lt;Shell Yellow Bar&gt;" title="&lt;Shell Yellow Bar&gt;"/>
          <p:cNvSpPr/>
          <p:nvPr userDrawn="1"/>
        </p:nvSpPr>
        <p:spPr bwMode="gray">
          <a:xfrm>
            <a:off x="1778011" y="761998"/>
            <a:ext cx="1269984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7" name="Picture 36" descr="PECTEN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000" y="645968"/>
            <a:ext cx="1524000" cy="1524000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 userDrawn="1">
            <p:ph type="pic" sz="quarter" idx="12"/>
          </p:nvPr>
        </p:nvSpPr>
        <p:spPr>
          <a:xfrm>
            <a:off x="6848418" y="2795384"/>
            <a:ext cx="4830819" cy="3049484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sp>
        <p:nvSpPr>
          <p:cNvPr id="112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noProof="1"/>
              <a:t>Date Month 2018</a:t>
            </a:r>
            <a:endParaRPr lang="en-GB" noProof="1"/>
          </a:p>
        </p:txBody>
      </p:sp>
      <p:sp>
        <p:nvSpPr>
          <p:cNvPr id="1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 </a:t>
            </a:r>
          </a:p>
        </p:txBody>
      </p:sp>
    </p:spTree>
    <p:extLst>
      <p:ext uri="{BB962C8B-B14F-4D97-AF65-F5344CB8AC3E}">
        <p14:creationId xmlns:p14="http://schemas.microsoft.com/office/powerpoint/2010/main" val="643802612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 bwMode="gray">
          <a:xfrm>
            <a:off x="744114" y="3556002"/>
            <a:ext cx="6875879" cy="2803523"/>
            <a:chOff x="744114" y="3556002"/>
            <a:chExt cx="6875879" cy="2803523"/>
          </a:xfrm>
        </p:grpSpPr>
        <p:sp>
          <p:nvSpPr>
            <p:cNvPr id="113" name="Rectangle 112"/>
            <p:cNvSpPr/>
            <p:nvPr userDrawn="1"/>
          </p:nvSpPr>
          <p:spPr bwMode="gray">
            <a:xfrm>
              <a:off x="761993" y="3556002"/>
              <a:ext cx="6858000" cy="2803523"/>
            </a:xfrm>
            <a:prstGeom prst="rect">
              <a:avLst/>
            </a:prstGeom>
            <a:solidFill>
              <a:srgbClr val="FFFFFF"/>
            </a:solidFill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0" name="Rectangle 109" descr="&lt;Shell Yellow Bar&gt;" title="&lt;Shell Yellow Bar&gt;"/>
            <p:cNvSpPr/>
            <p:nvPr userDrawn="1"/>
          </p:nvSpPr>
          <p:spPr bwMode="gray">
            <a:xfrm>
              <a:off x="2175500" y="3818708"/>
              <a:ext cx="1269984" cy="76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pic>
          <p:nvPicPr>
            <p:cNvPr id="111" name="Picture 110" descr="PECTEN.png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44114" y="3678108"/>
              <a:ext cx="1465237" cy="1465237"/>
            </a:xfrm>
            <a:prstGeom prst="rect">
              <a:avLst/>
            </a:prstGeom>
          </p:spPr>
        </p:pic>
      </p:grp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0" y="1"/>
            <a:ext cx="12194723" cy="4866892"/>
          </a:xfrm>
          <a:custGeom>
            <a:avLst/>
            <a:gdLst>
              <a:gd name="connsiteX0" fmla="*/ 0 w 12192000"/>
              <a:gd name="connsiteY0" fmla="*/ 0 h 4854636"/>
              <a:gd name="connsiteX1" fmla="*/ 12192000 w 12192000"/>
              <a:gd name="connsiteY1" fmla="*/ 0 h 4854636"/>
              <a:gd name="connsiteX2" fmla="*/ 12192000 w 12192000"/>
              <a:gd name="connsiteY2" fmla="*/ 4854636 h 4854636"/>
              <a:gd name="connsiteX3" fmla="*/ 0 w 12192000"/>
              <a:gd name="connsiteY3" fmla="*/ 4854636 h 4854636"/>
              <a:gd name="connsiteX4" fmla="*/ 0 w 12192000"/>
              <a:gd name="connsiteY4" fmla="*/ 0 h 4854636"/>
              <a:gd name="connsiteX0" fmla="*/ 0 w 12192000"/>
              <a:gd name="connsiteY0" fmla="*/ 0 h 4854636"/>
              <a:gd name="connsiteX1" fmla="*/ 12192000 w 12192000"/>
              <a:gd name="connsiteY1" fmla="*/ 0 h 4854636"/>
              <a:gd name="connsiteX2" fmla="*/ 12192000 w 12192000"/>
              <a:gd name="connsiteY2" fmla="*/ 4854636 h 4854636"/>
              <a:gd name="connsiteX3" fmla="*/ 592282 w 12192000"/>
              <a:gd name="connsiteY3" fmla="*/ 4842164 h 4854636"/>
              <a:gd name="connsiteX4" fmla="*/ 0 w 12192000"/>
              <a:gd name="connsiteY4" fmla="*/ 4854636 h 4854636"/>
              <a:gd name="connsiteX5" fmla="*/ 0 w 12192000"/>
              <a:gd name="connsiteY5" fmla="*/ 0 h 4854636"/>
              <a:gd name="connsiteX0" fmla="*/ 0 w 12192000"/>
              <a:gd name="connsiteY0" fmla="*/ 0 h 4888026"/>
              <a:gd name="connsiteX1" fmla="*/ 12192000 w 12192000"/>
              <a:gd name="connsiteY1" fmla="*/ 0 h 4888026"/>
              <a:gd name="connsiteX2" fmla="*/ 12192000 w 12192000"/>
              <a:gd name="connsiteY2" fmla="*/ 4854636 h 4888026"/>
              <a:gd name="connsiteX3" fmla="*/ 592282 w 12192000"/>
              <a:gd name="connsiteY3" fmla="*/ 4842164 h 4888026"/>
              <a:gd name="connsiteX4" fmla="*/ 0 w 12192000"/>
              <a:gd name="connsiteY4" fmla="*/ 4854636 h 4888026"/>
              <a:gd name="connsiteX5" fmla="*/ 0 w 12192000"/>
              <a:gd name="connsiteY5" fmla="*/ 0 h 4888026"/>
              <a:gd name="connsiteX0" fmla="*/ 0 w 12192000"/>
              <a:gd name="connsiteY0" fmla="*/ 0 h 4888026"/>
              <a:gd name="connsiteX1" fmla="*/ 12192000 w 12192000"/>
              <a:gd name="connsiteY1" fmla="*/ 0 h 4888026"/>
              <a:gd name="connsiteX2" fmla="*/ 12192000 w 12192000"/>
              <a:gd name="connsiteY2" fmla="*/ 4854636 h 4888026"/>
              <a:gd name="connsiteX3" fmla="*/ 841664 w 12192000"/>
              <a:gd name="connsiteY3" fmla="*/ 2909455 h 4888026"/>
              <a:gd name="connsiteX4" fmla="*/ 592282 w 12192000"/>
              <a:gd name="connsiteY4" fmla="*/ 4842164 h 4888026"/>
              <a:gd name="connsiteX5" fmla="*/ 0 w 12192000"/>
              <a:gd name="connsiteY5" fmla="*/ 4854636 h 4888026"/>
              <a:gd name="connsiteX6" fmla="*/ 0 w 12192000"/>
              <a:gd name="connsiteY6" fmla="*/ 0 h 4888026"/>
              <a:gd name="connsiteX0" fmla="*/ 0 w 12192000"/>
              <a:gd name="connsiteY0" fmla="*/ 0 h 4982265"/>
              <a:gd name="connsiteX1" fmla="*/ 12192000 w 12192000"/>
              <a:gd name="connsiteY1" fmla="*/ 0 h 4982265"/>
              <a:gd name="connsiteX2" fmla="*/ 12192000 w 12192000"/>
              <a:gd name="connsiteY2" fmla="*/ 4854636 h 4982265"/>
              <a:gd name="connsiteX3" fmla="*/ 7606145 w 12192000"/>
              <a:gd name="connsiteY3" fmla="*/ 3543300 h 4982265"/>
              <a:gd name="connsiteX4" fmla="*/ 841664 w 12192000"/>
              <a:gd name="connsiteY4" fmla="*/ 2909455 h 4982265"/>
              <a:gd name="connsiteX5" fmla="*/ 592282 w 12192000"/>
              <a:gd name="connsiteY5" fmla="*/ 4842164 h 4982265"/>
              <a:gd name="connsiteX6" fmla="*/ 0 w 12192000"/>
              <a:gd name="connsiteY6" fmla="*/ 4854636 h 4982265"/>
              <a:gd name="connsiteX7" fmla="*/ 0 w 12192000"/>
              <a:gd name="connsiteY7" fmla="*/ 0 h 4982265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592282 w 12192000"/>
              <a:gd name="connsiteY6" fmla="*/ 4842164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42164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42164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42164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61702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46071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48146 w 12192000"/>
              <a:gd name="connsiteY5" fmla="*/ 3564082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54970 w 12192000"/>
              <a:gd name="connsiteY5" fmla="*/ 3547023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54970 w 12192000"/>
              <a:gd name="connsiteY5" fmla="*/ 3547023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54970 w 12192000"/>
              <a:gd name="connsiteY5" fmla="*/ 3547023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54970 w 12192000"/>
              <a:gd name="connsiteY5" fmla="*/ 3547023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2695 w 12194382"/>
              <a:gd name="connsiteY6" fmla="*/ 4857795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9839 w 12194382"/>
              <a:gd name="connsiteY6" fmla="*/ 4838792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9839 w 12194382"/>
              <a:gd name="connsiteY6" fmla="*/ 4838792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9839 w 12194382"/>
              <a:gd name="connsiteY6" fmla="*/ 4838792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872233 w 12194382"/>
              <a:gd name="connsiteY6" fmla="*/ 4872048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2695 w 12194382"/>
              <a:gd name="connsiteY6" fmla="*/ 4845920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20433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20433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20433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82443"/>
              <a:gd name="connsiteX1" fmla="*/ 12194382 w 12194382"/>
              <a:gd name="connsiteY1" fmla="*/ 0 h 5182443"/>
              <a:gd name="connsiteX2" fmla="*/ 12194382 w 12194382"/>
              <a:gd name="connsiteY2" fmla="*/ 4854636 h 5182443"/>
              <a:gd name="connsiteX3" fmla="*/ 7623248 w 12194382"/>
              <a:gd name="connsiteY3" fmla="*/ 4843680 h 5182443"/>
              <a:gd name="connsiteX4" fmla="*/ 7620433 w 12194382"/>
              <a:gd name="connsiteY4" fmla="*/ 3543300 h 5182443"/>
              <a:gd name="connsiteX5" fmla="*/ 762115 w 12194382"/>
              <a:gd name="connsiteY5" fmla="*/ 3547023 h 5182443"/>
              <a:gd name="connsiteX6" fmla="*/ 762695 w 12194382"/>
              <a:gd name="connsiteY6" fmla="*/ 4850671 h 5182443"/>
              <a:gd name="connsiteX7" fmla="*/ 0 w 12194382"/>
              <a:gd name="connsiteY7" fmla="*/ 4847509 h 5182443"/>
              <a:gd name="connsiteX8" fmla="*/ 2382 w 12194382"/>
              <a:gd name="connsiteY8" fmla="*/ 0 h 5182443"/>
              <a:gd name="connsiteX0" fmla="*/ 2382 w 12194382"/>
              <a:gd name="connsiteY0" fmla="*/ 0 h 5128150"/>
              <a:gd name="connsiteX1" fmla="*/ 12194382 w 12194382"/>
              <a:gd name="connsiteY1" fmla="*/ 0 h 5128150"/>
              <a:gd name="connsiteX2" fmla="*/ 12194382 w 12194382"/>
              <a:gd name="connsiteY2" fmla="*/ 4854636 h 5128150"/>
              <a:gd name="connsiteX3" fmla="*/ 7623248 w 12194382"/>
              <a:gd name="connsiteY3" fmla="*/ 4843680 h 5128150"/>
              <a:gd name="connsiteX4" fmla="*/ 7620433 w 12194382"/>
              <a:gd name="connsiteY4" fmla="*/ 3543300 h 5128150"/>
              <a:gd name="connsiteX5" fmla="*/ 762115 w 12194382"/>
              <a:gd name="connsiteY5" fmla="*/ 3547023 h 5128150"/>
              <a:gd name="connsiteX6" fmla="*/ 762695 w 12194382"/>
              <a:gd name="connsiteY6" fmla="*/ 4850671 h 5128150"/>
              <a:gd name="connsiteX7" fmla="*/ 0 w 12194382"/>
              <a:gd name="connsiteY7" fmla="*/ 4847509 h 5128150"/>
              <a:gd name="connsiteX8" fmla="*/ 2382 w 12194382"/>
              <a:gd name="connsiteY8" fmla="*/ 0 h 5128150"/>
              <a:gd name="connsiteX0" fmla="*/ 2382 w 12194382"/>
              <a:gd name="connsiteY0" fmla="*/ 0 h 5128150"/>
              <a:gd name="connsiteX1" fmla="*/ 12194382 w 12194382"/>
              <a:gd name="connsiteY1" fmla="*/ 0 h 5128150"/>
              <a:gd name="connsiteX2" fmla="*/ 12194382 w 12194382"/>
              <a:gd name="connsiteY2" fmla="*/ 4854636 h 5128150"/>
              <a:gd name="connsiteX3" fmla="*/ 7623248 w 12194382"/>
              <a:gd name="connsiteY3" fmla="*/ 4843680 h 5128150"/>
              <a:gd name="connsiteX4" fmla="*/ 7620433 w 12194382"/>
              <a:gd name="connsiteY4" fmla="*/ 3543300 h 5128150"/>
              <a:gd name="connsiteX5" fmla="*/ 762115 w 12194382"/>
              <a:gd name="connsiteY5" fmla="*/ 3547023 h 5128150"/>
              <a:gd name="connsiteX6" fmla="*/ 762695 w 12194382"/>
              <a:gd name="connsiteY6" fmla="*/ 4850671 h 5128150"/>
              <a:gd name="connsiteX7" fmla="*/ 0 w 12194382"/>
              <a:gd name="connsiteY7" fmla="*/ 4847509 h 5128150"/>
              <a:gd name="connsiteX8" fmla="*/ 2382 w 12194382"/>
              <a:gd name="connsiteY8" fmla="*/ 0 h 5128150"/>
              <a:gd name="connsiteX0" fmla="*/ 2382 w 12194382"/>
              <a:gd name="connsiteY0" fmla="*/ 0 h 5128150"/>
              <a:gd name="connsiteX1" fmla="*/ 12194382 w 12194382"/>
              <a:gd name="connsiteY1" fmla="*/ 0 h 5128150"/>
              <a:gd name="connsiteX2" fmla="*/ 12194382 w 12194382"/>
              <a:gd name="connsiteY2" fmla="*/ 4854636 h 5128150"/>
              <a:gd name="connsiteX3" fmla="*/ 7623248 w 12194382"/>
              <a:gd name="connsiteY3" fmla="*/ 4843680 h 5128150"/>
              <a:gd name="connsiteX4" fmla="*/ 7620433 w 12194382"/>
              <a:gd name="connsiteY4" fmla="*/ 3543300 h 5128150"/>
              <a:gd name="connsiteX5" fmla="*/ 762115 w 12194382"/>
              <a:gd name="connsiteY5" fmla="*/ 3547023 h 5128150"/>
              <a:gd name="connsiteX6" fmla="*/ 762695 w 12194382"/>
              <a:gd name="connsiteY6" fmla="*/ 4850671 h 5128150"/>
              <a:gd name="connsiteX7" fmla="*/ 0 w 12194382"/>
              <a:gd name="connsiteY7" fmla="*/ 4847509 h 5128150"/>
              <a:gd name="connsiteX8" fmla="*/ 2382 w 12194382"/>
              <a:gd name="connsiteY8" fmla="*/ 0 h 5128150"/>
              <a:gd name="connsiteX0" fmla="*/ 2382 w 12194723"/>
              <a:gd name="connsiteY0" fmla="*/ 0 h 4854829"/>
              <a:gd name="connsiteX1" fmla="*/ 12194382 w 12194723"/>
              <a:gd name="connsiteY1" fmla="*/ 0 h 4854829"/>
              <a:gd name="connsiteX2" fmla="*/ 12194382 w 12194723"/>
              <a:gd name="connsiteY2" fmla="*/ 4854636 h 4854829"/>
              <a:gd name="connsiteX3" fmla="*/ 7623248 w 12194723"/>
              <a:gd name="connsiteY3" fmla="*/ 4843680 h 4854829"/>
              <a:gd name="connsiteX4" fmla="*/ 7620433 w 12194723"/>
              <a:gd name="connsiteY4" fmla="*/ 3543300 h 4854829"/>
              <a:gd name="connsiteX5" fmla="*/ 762115 w 12194723"/>
              <a:gd name="connsiteY5" fmla="*/ 3547023 h 4854829"/>
              <a:gd name="connsiteX6" fmla="*/ 762695 w 12194723"/>
              <a:gd name="connsiteY6" fmla="*/ 4850671 h 4854829"/>
              <a:gd name="connsiteX7" fmla="*/ 0 w 12194723"/>
              <a:gd name="connsiteY7" fmla="*/ 4847509 h 4854829"/>
              <a:gd name="connsiteX8" fmla="*/ 2382 w 12194723"/>
              <a:gd name="connsiteY8" fmla="*/ 0 h 485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4723" h="4854829">
                <a:moveTo>
                  <a:pt x="2382" y="0"/>
                </a:moveTo>
                <a:lnTo>
                  <a:pt x="12194382" y="0"/>
                </a:lnTo>
                <a:cubicBezTo>
                  <a:pt x="12194382" y="1618212"/>
                  <a:pt x="12195150" y="4852730"/>
                  <a:pt x="12194382" y="4854636"/>
                </a:cubicBezTo>
                <a:cubicBezTo>
                  <a:pt x="12193614" y="4856542"/>
                  <a:pt x="7623176" y="4843704"/>
                  <a:pt x="7623248" y="4843680"/>
                </a:cubicBezTo>
                <a:cubicBezTo>
                  <a:pt x="7623320" y="4843656"/>
                  <a:pt x="7618248" y="3540554"/>
                  <a:pt x="7620433" y="3543300"/>
                </a:cubicBezTo>
                <a:cubicBezTo>
                  <a:pt x="7622618" y="3546046"/>
                  <a:pt x="3048221" y="3545782"/>
                  <a:pt x="762115" y="3547023"/>
                </a:cubicBezTo>
                <a:cubicBezTo>
                  <a:pt x="760398" y="3777370"/>
                  <a:pt x="763508" y="4852455"/>
                  <a:pt x="762695" y="4850671"/>
                </a:cubicBezTo>
                <a:cubicBezTo>
                  <a:pt x="761882" y="4848887"/>
                  <a:pt x="254232" y="4848563"/>
                  <a:pt x="0" y="4847509"/>
                </a:cubicBezTo>
                <a:lnTo>
                  <a:pt x="2382" y="0"/>
                </a:ln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sp>
        <p:nvSpPr>
          <p:cNvPr id="106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760379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dirty="0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</a:t>
            </a:r>
          </a:p>
        </p:txBody>
      </p:sp>
      <p:sp>
        <p:nvSpPr>
          <p:cNvPr id="107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75500" y="4003696"/>
            <a:ext cx="5179738" cy="834301"/>
          </a:xfrm>
          <a:noFill/>
        </p:spPr>
        <p:txBody>
          <a:bodyPr lIns="0" tIns="0" rIns="0" anchor="ctr" anchorCtr="0"/>
          <a:lstStyle>
            <a:lvl1pPr>
              <a:lnSpc>
                <a:spcPct val="100000"/>
              </a:lnSpc>
              <a:defRPr sz="24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75500" y="5120640"/>
            <a:ext cx="5179738" cy="372439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4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2175500" y="5666465"/>
            <a:ext cx="518773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105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2175500" y="5923869"/>
            <a:ext cx="518773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noProof="1"/>
              <a:t>Click to insert Role in Organisation</a:t>
            </a:r>
          </a:p>
        </p:txBody>
      </p:sp>
      <p:sp>
        <p:nvSpPr>
          <p:cNvPr id="90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noProof="1"/>
              <a:t>Date Month 2018</a:t>
            </a:r>
            <a:endParaRPr lang="en-GB" noProof="1"/>
          </a:p>
        </p:txBody>
      </p:sp>
      <p:sp>
        <p:nvSpPr>
          <p:cNvPr id="8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 </a:t>
            </a:r>
          </a:p>
        </p:txBody>
      </p:sp>
    </p:spTree>
    <p:extLst>
      <p:ext uri="{BB962C8B-B14F-4D97-AF65-F5344CB8AC3E}">
        <p14:creationId xmlns:p14="http://schemas.microsoft.com/office/powerpoint/2010/main" val="1015070143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orient="horz" pos="3058">
          <p15:clr>
            <a:srgbClr val="FBAE40"/>
          </p15:clr>
        </p15:guide>
        <p15:guide id="2" orient="horz" pos="2235">
          <p15:clr>
            <a:srgbClr val="FBAE40"/>
          </p15:clr>
        </p15:guide>
        <p15:guide id="3" orient="horz" pos="2562">
          <p15:clr>
            <a:srgbClr val="FBAE40"/>
          </p15:clr>
        </p15:guide>
        <p15:guide id="4" orient="horz" pos="2992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0" y="0"/>
            <a:ext cx="12194723" cy="6857999"/>
          </a:xfrm>
          <a:custGeom>
            <a:avLst/>
            <a:gdLst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63913 w 12194723"/>
              <a:gd name="connsiteY5" fmla="*/ 763913 h 6857999"/>
              <a:gd name="connsiteX6" fmla="*/ 763913 w 12194723"/>
              <a:gd name="connsiteY6" fmla="*/ 6094086 h 6857999"/>
              <a:gd name="connsiteX7" fmla="*/ 11430810 w 12194723"/>
              <a:gd name="connsiteY7" fmla="*/ 6094086 h 6857999"/>
              <a:gd name="connsiteX8" fmla="*/ 11430810 w 12194723"/>
              <a:gd name="connsiteY8" fmla="*/ 763913 h 6857999"/>
              <a:gd name="connsiteX9" fmla="*/ 763913 w 12194723"/>
              <a:gd name="connsiteY9" fmla="*/ 763913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11430810 w 12194723"/>
              <a:gd name="connsiteY7" fmla="*/ 6094086 h 6857999"/>
              <a:gd name="connsiteX8" fmla="*/ 11430810 w 12194723"/>
              <a:gd name="connsiteY8" fmla="*/ 763913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11430810 w 12194723"/>
              <a:gd name="connsiteY7" fmla="*/ 6094086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97906 w 12194723"/>
              <a:gd name="connsiteY7" fmla="*/ 6094086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33360 w 12194723"/>
              <a:gd name="connsiteY7" fmla="*/ 6094086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18431 w 12194723"/>
              <a:gd name="connsiteY7" fmla="*/ 6359075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359075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4723" h="6857999">
                <a:moveTo>
                  <a:pt x="0" y="0"/>
                </a:moveTo>
                <a:lnTo>
                  <a:pt x="12194723" y="0"/>
                </a:lnTo>
                <a:lnTo>
                  <a:pt x="12194723" y="6857999"/>
                </a:lnTo>
                <a:lnTo>
                  <a:pt x="0" y="6857999"/>
                </a:lnTo>
                <a:lnTo>
                  <a:pt x="0" y="0"/>
                </a:lnTo>
                <a:close/>
                <a:moveTo>
                  <a:pt x="753155" y="3560901"/>
                </a:moveTo>
                <a:lnTo>
                  <a:pt x="763913" y="6359075"/>
                </a:lnTo>
                <a:lnTo>
                  <a:pt x="7622163" y="6355342"/>
                </a:lnTo>
                <a:cubicBezTo>
                  <a:pt x="7618577" y="5510947"/>
                  <a:pt x="7626189" y="4405296"/>
                  <a:pt x="7622603" y="3560901"/>
                </a:cubicBezTo>
                <a:lnTo>
                  <a:pt x="753155" y="3560901"/>
                </a:ln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744114" y="3556002"/>
            <a:ext cx="6875879" cy="2803523"/>
            <a:chOff x="744114" y="3556002"/>
            <a:chExt cx="6875879" cy="2803523"/>
          </a:xfrm>
        </p:grpSpPr>
        <p:sp>
          <p:nvSpPr>
            <p:cNvPr id="113" name="Rectangle 112"/>
            <p:cNvSpPr/>
            <p:nvPr userDrawn="1"/>
          </p:nvSpPr>
          <p:spPr bwMode="gray">
            <a:xfrm>
              <a:off x="761993" y="3556002"/>
              <a:ext cx="6858000" cy="2803523"/>
            </a:xfrm>
            <a:prstGeom prst="rect">
              <a:avLst/>
            </a:prstGeom>
            <a:solidFill>
              <a:srgbClr val="FFFFFF"/>
            </a:solidFill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0" name="Rectangle 109" descr="&lt;Shell Yellow Bar&gt;" title="&lt;Shell Yellow Bar&gt;"/>
            <p:cNvSpPr/>
            <p:nvPr userDrawn="1"/>
          </p:nvSpPr>
          <p:spPr bwMode="gray">
            <a:xfrm>
              <a:off x="2175500" y="3818708"/>
              <a:ext cx="1269984" cy="76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pic>
          <p:nvPicPr>
            <p:cNvPr id="111" name="Picture 110" descr="PECTEN.png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44114" y="3678108"/>
              <a:ext cx="1465237" cy="1465237"/>
            </a:xfrm>
            <a:prstGeom prst="rect">
              <a:avLst/>
            </a:prstGeom>
          </p:spPr>
        </p:pic>
      </p:grpSp>
      <p:sp>
        <p:nvSpPr>
          <p:cNvPr id="106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760379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dirty="0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</a:t>
            </a:r>
          </a:p>
        </p:txBody>
      </p:sp>
      <p:sp>
        <p:nvSpPr>
          <p:cNvPr id="107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75500" y="4003200"/>
            <a:ext cx="5179738" cy="835200"/>
          </a:xfrm>
          <a:noFill/>
        </p:spPr>
        <p:txBody>
          <a:bodyPr lIns="0" tIns="0" rIns="0" anchor="ctr" anchorCtr="0"/>
          <a:lstStyle>
            <a:lvl1pPr>
              <a:lnSpc>
                <a:spcPct val="100000"/>
              </a:lnSpc>
              <a:defRPr sz="24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75500" y="5120640"/>
            <a:ext cx="5179738" cy="372439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4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2175500" y="5666465"/>
            <a:ext cx="518773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105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2175500" y="5923869"/>
            <a:ext cx="518773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noProof="1"/>
              <a:t>Click to insert Role in Organisation</a:t>
            </a:r>
          </a:p>
        </p:txBody>
      </p:sp>
      <p:sp>
        <p:nvSpPr>
          <p:cNvPr id="90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noProof="1"/>
              <a:t>Date Month 2018</a:t>
            </a:r>
            <a:endParaRPr lang="en-GB" noProof="1"/>
          </a:p>
        </p:txBody>
      </p:sp>
      <p:sp>
        <p:nvSpPr>
          <p:cNvPr id="8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 </a:t>
            </a:r>
          </a:p>
        </p:txBody>
      </p:sp>
    </p:spTree>
    <p:extLst>
      <p:ext uri="{BB962C8B-B14F-4D97-AF65-F5344CB8AC3E}">
        <p14:creationId xmlns:p14="http://schemas.microsoft.com/office/powerpoint/2010/main" val="1148309055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orient="horz" pos="3058">
          <p15:clr>
            <a:srgbClr val="FBAE40"/>
          </p15:clr>
        </p15:guide>
        <p15:guide id="2" orient="horz" pos="223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508000" y="1528763"/>
            <a:ext cx="11171238" cy="4830761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8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8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18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18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16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75000"/>
              <a:buFont typeface="Wingdings" pitchFamily="2" charset="2"/>
              <a:buChar char=""/>
              <a:defRPr sz="12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noProof="1"/>
              <a:t>Date Month 2018</a:t>
            </a:r>
            <a:endParaRPr lang="en-GB" noProof="1"/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 </a:t>
            </a:r>
          </a:p>
        </p:txBody>
      </p:sp>
    </p:spTree>
    <p:extLst>
      <p:ext uri="{BB962C8B-B14F-4D97-AF65-F5344CB8AC3E}">
        <p14:creationId xmlns:p14="http://schemas.microsoft.com/office/powerpoint/2010/main" val="332708242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813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-2381" y="0"/>
            <a:ext cx="12194382" cy="6858000"/>
          </a:xfrm>
          <a:custGeom>
            <a:avLst/>
            <a:gdLst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63913 w 12194723"/>
              <a:gd name="connsiteY5" fmla="*/ 763913 h 6857999"/>
              <a:gd name="connsiteX6" fmla="*/ 763913 w 12194723"/>
              <a:gd name="connsiteY6" fmla="*/ 6094086 h 6857999"/>
              <a:gd name="connsiteX7" fmla="*/ 11430810 w 12194723"/>
              <a:gd name="connsiteY7" fmla="*/ 6094086 h 6857999"/>
              <a:gd name="connsiteX8" fmla="*/ 11430810 w 12194723"/>
              <a:gd name="connsiteY8" fmla="*/ 763913 h 6857999"/>
              <a:gd name="connsiteX9" fmla="*/ 763913 w 12194723"/>
              <a:gd name="connsiteY9" fmla="*/ 763913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11430810 w 12194723"/>
              <a:gd name="connsiteY7" fmla="*/ 6094086 h 6857999"/>
              <a:gd name="connsiteX8" fmla="*/ 11430810 w 12194723"/>
              <a:gd name="connsiteY8" fmla="*/ 763913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11430810 w 12194723"/>
              <a:gd name="connsiteY7" fmla="*/ 6094086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97906 w 12194723"/>
              <a:gd name="connsiteY7" fmla="*/ 6094086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33360 w 12194723"/>
              <a:gd name="connsiteY7" fmla="*/ 6094086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18431 w 12194723"/>
              <a:gd name="connsiteY7" fmla="*/ 6359075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359075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482698 w 12194723"/>
              <a:gd name="connsiteY5" fmla="*/ 482850 h 6857999"/>
              <a:gd name="connsiteX6" fmla="*/ 763913 w 12194723"/>
              <a:gd name="connsiteY6" fmla="*/ 6359075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482698 w 12194723"/>
              <a:gd name="connsiteY9" fmla="*/ 482850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4129 w 12194723"/>
              <a:gd name="connsiteY5" fmla="*/ 501900 h 6857999"/>
              <a:gd name="connsiteX6" fmla="*/ 763913 w 12194723"/>
              <a:gd name="connsiteY6" fmla="*/ 6359075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504129 w 12194723"/>
              <a:gd name="connsiteY9" fmla="*/ 501900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4129 w 12194723"/>
              <a:gd name="connsiteY5" fmla="*/ 501900 h 6857999"/>
              <a:gd name="connsiteX6" fmla="*/ 506335 w 12194723"/>
              <a:gd name="connsiteY6" fmla="*/ 666613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504129 w 12194723"/>
              <a:gd name="connsiteY9" fmla="*/ 501900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4129 w 12194723"/>
              <a:gd name="connsiteY5" fmla="*/ 501900 h 6857999"/>
              <a:gd name="connsiteX6" fmla="*/ 506335 w 12194723"/>
              <a:gd name="connsiteY6" fmla="*/ 666613 h 6857999"/>
              <a:gd name="connsiteX7" fmla="*/ 7622163 w 12194723"/>
              <a:gd name="connsiteY7" fmla="*/ 6355342 h 6857999"/>
              <a:gd name="connsiteX8" fmla="*/ 1788474 w 12194723"/>
              <a:gd name="connsiteY8" fmla="*/ 508608 h 6857999"/>
              <a:gd name="connsiteX9" fmla="*/ 504129 w 12194723"/>
              <a:gd name="connsiteY9" fmla="*/ 501900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4129 w 12194723"/>
              <a:gd name="connsiteY5" fmla="*/ 501900 h 6857999"/>
              <a:gd name="connsiteX6" fmla="*/ 506335 w 12194723"/>
              <a:gd name="connsiteY6" fmla="*/ 666613 h 6857999"/>
              <a:gd name="connsiteX7" fmla="*/ 1762276 w 12194723"/>
              <a:gd name="connsiteY7" fmla="*/ 675759 h 6857999"/>
              <a:gd name="connsiteX8" fmla="*/ 1788474 w 12194723"/>
              <a:gd name="connsiteY8" fmla="*/ 508608 h 6857999"/>
              <a:gd name="connsiteX9" fmla="*/ 504129 w 12194723"/>
              <a:gd name="connsiteY9" fmla="*/ 501900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06335 w 12194723"/>
              <a:gd name="connsiteY6" fmla="*/ 666613 h 6857999"/>
              <a:gd name="connsiteX7" fmla="*/ 1762276 w 12194723"/>
              <a:gd name="connsiteY7" fmla="*/ 675759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06335 w 12194723"/>
              <a:gd name="connsiteY6" fmla="*/ 666613 h 6857999"/>
              <a:gd name="connsiteX7" fmla="*/ 1762276 w 12194723"/>
              <a:gd name="connsiteY7" fmla="*/ 675759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06335 w 12194723"/>
              <a:gd name="connsiteY6" fmla="*/ 666613 h 6857999"/>
              <a:gd name="connsiteX7" fmla="*/ 1762276 w 12194723"/>
              <a:gd name="connsiteY7" fmla="*/ 675759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06335 w 12194723"/>
              <a:gd name="connsiteY6" fmla="*/ 666613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963833 w 12194723"/>
              <a:gd name="connsiteY8" fmla="*/ 506110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996313 w 12194723"/>
              <a:gd name="connsiteY8" fmla="*/ 486123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966332 w 12194723"/>
              <a:gd name="connsiteY8" fmla="*/ 381191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86445 w 12194723"/>
              <a:gd name="connsiteY8" fmla="*/ 558575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88944 w 12194723"/>
              <a:gd name="connsiteY8" fmla="*/ 506109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88944 w 12194723"/>
              <a:gd name="connsiteY8" fmla="*/ 503610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88944 w 12194723"/>
              <a:gd name="connsiteY8" fmla="*/ 503610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53965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1454 w 12194723"/>
              <a:gd name="connsiteY8" fmla="*/ 503609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1455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7 w 12194723"/>
              <a:gd name="connsiteY8" fmla="*/ 513252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7 w 12194723"/>
              <a:gd name="connsiteY8" fmla="*/ 513252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7 w 12194723"/>
              <a:gd name="connsiteY8" fmla="*/ 513252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69076 w 12194723"/>
              <a:gd name="connsiteY8" fmla="*/ 508490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69076 w 12194723"/>
              <a:gd name="connsiteY8" fmla="*/ 508490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69076 w 12194723"/>
              <a:gd name="connsiteY8" fmla="*/ 508490 h 6857999"/>
              <a:gd name="connsiteX9" fmla="*/ 508891 w 12194723"/>
              <a:gd name="connsiteY9" fmla="*/ 51142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4723" h="6857999">
                <a:moveTo>
                  <a:pt x="0" y="0"/>
                </a:moveTo>
                <a:lnTo>
                  <a:pt x="12194723" y="0"/>
                </a:lnTo>
                <a:lnTo>
                  <a:pt x="12194723" y="6857999"/>
                </a:lnTo>
                <a:lnTo>
                  <a:pt x="0" y="6857999"/>
                </a:lnTo>
                <a:lnTo>
                  <a:pt x="0" y="0"/>
                </a:lnTo>
                <a:close/>
                <a:moveTo>
                  <a:pt x="508891" y="511425"/>
                </a:moveTo>
                <a:cubicBezTo>
                  <a:pt x="509626" y="566329"/>
                  <a:pt x="510362" y="528366"/>
                  <a:pt x="511097" y="583270"/>
                </a:cubicBezTo>
                <a:lnTo>
                  <a:pt x="1774181" y="585272"/>
                </a:lnTo>
                <a:cubicBezTo>
                  <a:pt x="1771177" y="584735"/>
                  <a:pt x="1784691" y="508891"/>
                  <a:pt x="1769076" y="508490"/>
                </a:cubicBezTo>
                <a:cubicBezTo>
                  <a:pt x="1753461" y="508089"/>
                  <a:pt x="928953" y="510447"/>
                  <a:pt x="508891" y="511425"/>
                </a:cubicBezTo>
                <a:close/>
              </a:path>
            </a:pathLst>
          </a:custGeom>
          <a:noFill/>
          <a:ln w="317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508000" y="1528763"/>
            <a:ext cx="5468938" cy="4830761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8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8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18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18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16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75000"/>
              <a:buFont typeface="Wingdings" pitchFamily="2" charset="2"/>
              <a:buChar char=""/>
              <a:defRPr sz="12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noProof="1"/>
              <a:t>Date Month 2018</a:t>
            </a:r>
            <a:endParaRPr lang="en-GB" noProof="1"/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 </a:t>
            </a:r>
          </a:p>
        </p:txBody>
      </p:sp>
    </p:spTree>
    <p:extLst>
      <p:ext uri="{BB962C8B-B14F-4D97-AF65-F5344CB8AC3E}">
        <p14:creationId xmlns:p14="http://schemas.microsoft.com/office/powerpoint/2010/main" val="1226718783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813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ig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7524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508000" y="1528763"/>
            <a:ext cx="11171238" cy="4830762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176400" indent="-176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354200" indent="-1778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1400"/>
            </a:lvl3pPr>
            <a:lvl4pPr marL="532000" indent="-1778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1400"/>
            </a:lvl4pPr>
            <a:lvl5pPr marL="684400" indent="-1524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tabLst/>
              <a:defRPr sz="1200"/>
            </a:lvl5pPr>
            <a:lvl6pPr marL="824100" indent="-139700" defTabSz="357708">
              <a:lnSpc>
                <a:spcPct val="140000"/>
              </a:lnSpc>
              <a:buClr>
                <a:schemeClr val="tx1"/>
              </a:buClr>
              <a:buSzPct val="75000"/>
              <a:buFont typeface="Wingdings" pitchFamily="2" charset="2"/>
              <a:buChar char=""/>
              <a:defRPr sz="11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noProof="1"/>
              <a:t>Date Month 2018</a:t>
            </a:r>
            <a:endParaRPr lang="en-GB" noProof="1"/>
          </a:p>
        </p:txBody>
      </p:sp>
      <p:sp>
        <p:nvSpPr>
          <p:cNvPr id="1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 </a:t>
            </a:r>
          </a:p>
        </p:txBody>
      </p:sp>
    </p:spTree>
    <p:extLst>
      <p:ext uri="{BB962C8B-B14F-4D97-AF65-F5344CB8AC3E}">
        <p14:creationId xmlns:p14="http://schemas.microsoft.com/office/powerpoint/2010/main" val="1638043935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7516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3"/>
          </p:nvPr>
        </p:nvSpPr>
        <p:spPr>
          <a:xfrm>
            <a:off x="6215064" y="1528764"/>
            <a:ext cx="5464174" cy="4830761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/>
            </a:lvl1pPr>
            <a:lvl2pPr marL="230400" indent="-23040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1800"/>
            </a:lvl2pPr>
            <a:lvl3pPr marL="4590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1800"/>
            </a:lvl3pPr>
            <a:lvl4pPr marL="6876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1800"/>
            </a:lvl4pPr>
            <a:lvl5pPr marL="890800" indent="-203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1600"/>
            </a:lvl5pPr>
            <a:lvl6pPr marL="1043200" indent="-15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n"/>
              <a:defRPr sz="12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508000" y="1528762"/>
            <a:ext cx="5468938" cy="4830763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/>
            </a:lvl1pPr>
            <a:lvl2pPr marL="230400" indent="-23040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1800"/>
            </a:lvl2pPr>
            <a:lvl3pPr marL="459000" indent="-228600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1800"/>
            </a:lvl3pPr>
            <a:lvl4pPr marL="6876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1800"/>
            </a:lvl4pPr>
            <a:lvl5pPr marL="890800" indent="-203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1600"/>
            </a:lvl5pPr>
            <a:lvl6pPr marL="1043200" indent="-15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12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noProof="1"/>
              <a:t>Date Month 2018</a:t>
            </a:r>
            <a:endParaRPr lang="en-GB" noProof="1"/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 </a:t>
            </a:r>
          </a:p>
        </p:txBody>
      </p:sp>
    </p:spTree>
    <p:extLst>
      <p:ext uri="{BB962C8B-B14F-4D97-AF65-F5344CB8AC3E}">
        <p14:creationId xmlns:p14="http://schemas.microsoft.com/office/powerpoint/2010/main" val="1436543961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65">
          <p15:clr>
            <a:srgbClr val="FBAE40"/>
          </p15:clr>
        </p15:guide>
        <p15:guide id="3" pos="3915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Hig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dirty="0" smtClean="0"/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3"/>
          </p:nvPr>
        </p:nvSpPr>
        <p:spPr>
          <a:xfrm>
            <a:off x="6215063" y="1528764"/>
            <a:ext cx="5464175" cy="4830762"/>
          </a:xfrm>
        </p:spPr>
        <p:txBody>
          <a:bodyPr/>
          <a:lstStyle>
            <a:lvl1pPr marL="0" indent="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400"/>
            </a:lvl1pPr>
            <a:lvl2pPr marL="176400" indent="-176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1400"/>
            </a:lvl2pPr>
            <a:lvl3pPr marL="354200" indent="-1778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n"/>
              <a:defRPr sz="1400"/>
            </a:lvl3pPr>
            <a:lvl4pPr marL="532000" indent="-1778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n"/>
              <a:defRPr sz="1400"/>
            </a:lvl4pPr>
            <a:lvl5pPr marL="684400" indent="-152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n"/>
              <a:defRPr sz="1200"/>
            </a:lvl5pPr>
            <a:lvl6pPr marL="824100" indent="-1397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n"/>
              <a:tabLst/>
              <a:defRPr sz="11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508000" y="1528762"/>
            <a:ext cx="5468938" cy="4830763"/>
          </a:xfrm>
        </p:spPr>
        <p:txBody>
          <a:bodyPr/>
          <a:lstStyle>
            <a:lvl1pPr marL="0" indent="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400"/>
            </a:lvl1pPr>
            <a:lvl2pPr marL="176400" indent="-17640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1400"/>
            </a:lvl2pPr>
            <a:lvl3pPr marL="354200" indent="-177800">
              <a:lnSpc>
                <a:spcPct val="140000"/>
              </a:lnSpc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1400"/>
            </a:lvl3pPr>
            <a:lvl4pPr marL="532000" indent="-177800">
              <a:lnSpc>
                <a:spcPct val="140000"/>
              </a:lnSpc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n"/>
              <a:defRPr sz="1400"/>
            </a:lvl4pPr>
            <a:lvl5pPr marL="684400" indent="-152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n"/>
              <a:defRPr sz="1200"/>
            </a:lvl5pPr>
            <a:lvl6pPr marL="824100" indent="-1397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n"/>
              <a:defRPr sz="11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noProof="1"/>
              <a:t>Date Month 2018</a:t>
            </a:r>
            <a:endParaRPr lang="en-GB" noProof="1"/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 </a:t>
            </a:r>
          </a:p>
        </p:txBody>
      </p:sp>
    </p:spTree>
    <p:extLst>
      <p:ext uri="{BB962C8B-B14F-4D97-AF65-F5344CB8AC3E}">
        <p14:creationId xmlns:p14="http://schemas.microsoft.com/office/powerpoint/2010/main" val="1265002926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51"/>
          <p:cNvSpPr>
            <a:spLocks noGrp="1"/>
          </p:cNvSpPr>
          <p:nvPr>
            <p:ph sz="quarter" idx="29" hasCustomPrompt="1"/>
          </p:nvPr>
        </p:nvSpPr>
        <p:spPr>
          <a:xfrm>
            <a:off x="509312" y="6201069"/>
            <a:ext cx="5543051" cy="158455"/>
          </a:xfrm>
        </p:spPr>
        <p:txBody>
          <a:bodyPr wrap="square">
            <a:noAutofit/>
          </a:bodyPr>
          <a:lstStyle>
            <a:lvl1pPr>
              <a:defRPr sz="9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edit source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7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noProof="0" dirty="0" smtClean="0"/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9" name="Content Placeholder 51"/>
          <p:cNvSpPr>
            <a:spLocks noGrp="1"/>
          </p:cNvSpPr>
          <p:nvPr>
            <p:ph sz="quarter" idx="45" hasCustomPrompt="1"/>
          </p:nvPr>
        </p:nvSpPr>
        <p:spPr>
          <a:xfrm>
            <a:off x="508000" y="4199574"/>
            <a:ext cx="5468938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Click to edit Unit of measure</a:t>
            </a:r>
          </a:p>
        </p:txBody>
      </p:sp>
      <p:sp>
        <p:nvSpPr>
          <p:cNvPr id="40" name="Content Placeholder 51"/>
          <p:cNvSpPr>
            <a:spLocks noGrp="1"/>
          </p:cNvSpPr>
          <p:nvPr>
            <p:ph sz="quarter" idx="46" hasCustomPrompt="1"/>
          </p:nvPr>
        </p:nvSpPr>
        <p:spPr>
          <a:xfrm>
            <a:off x="508000" y="3864611"/>
            <a:ext cx="5468938" cy="29302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600" kern="1200" cap="none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cxnSp>
        <p:nvCxnSpPr>
          <p:cNvPr id="41" name="Straight Connector 40"/>
          <p:cNvCxnSpPr/>
          <p:nvPr userDrawn="1"/>
        </p:nvCxnSpPr>
        <p:spPr>
          <a:xfrm>
            <a:off x="508000" y="4141370"/>
            <a:ext cx="5468938" cy="941"/>
          </a:xfrm>
          <a:prstGeom prst="line">
            <a:avLst/>
          </a:prstGeom>
          <a:ln w="508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hart Placeholder 16"/>
          <p:cNvSpPr>
            <a:spLocks noGrp="1"/>
          </p:cNvSpPr>
          <p:nvPr>
            <p:ph type="chart" sz="quarter" idx="47"/>
          </p:nvPr>
        </p:nvSpPr>
        <p:spPr>
          <a:xfrm>
            <a:off x="508000" y="4456229"/>
            <a:ext cx="5468938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icon to add chart</a:t>
            </a:r>
            <a:endParaRPr lang="nl-NL" dirty="0"/>
          </a:p>
        </p:txBody>
      </p:sp>
      <p:cxnSp>
        <p:nvCxnSpPr>
          <p:cNvPr id="43" name="Straight Connector 42"/>
          <p:cNvCxnSpPr/>
          <p:nvPr userDrawn="1"/>
        </p:nvCxnSpPr>
        <p:spPr>
          <a:xfrm flipV="1">
            <a:off x="508000" y="5966640"/>
            <a:ext cx="5468938" cy="188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ontent Placeholder 51"/>
          <p:cNvSpPr>
            <a:spLocks noGrp="1"/>
          </p:cNvSpPr>
          <p:nvPr>
            <p:ph sz="quarter" idx="54" hasCustomPrompt="1"/>
          </p:nvPr>
        </p:nvSpPr>
        <p:spPr>
          <a:xfrm>
            <a:off x="508000" y="1863726"/>
            <a:ext cx="5468938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Click to edit Unit of measure</a:t>
            </a:r>
          </a:p>
        </p:txBody>
      </p:sp>
      <p:sp>
        <p:nvSpPr>
          <p:cNvPr id="100" name="Content Placeholder 51"/>
          <p:cNvSpPr>
            <a:spLocks noGrp="1"/>
          </p:cNvSpPr>
          <p:nvPr>
            <p:ph sz="quarter" idx="55" hasCustomPrompt="1"/>
          </p:nvPr>
        </p:nvSpPr>
        <p:spPr>
          <a:xfrm>
            <a:off x="508000" y="1528763"/>
            <a:ext cx="5468938" cy="29302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600" kern="1200" cap="none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cxnSp>
        <p:nvCxnSpPr>
          <p:cNvPr id="101" name="Straight Connector 100"/>
          <p:cNvCxnSpPr/>
          <p:nvPr userDrawn="1"/>
        </p:nvCxnSpPr>
        <p:spPr>
          <a:xfrm>
            <a:off x="508000" y="1805522"/>
            <a:ext cx="5468938" cy="941"/>
          </a:xfrm>
          <a:prstGeom prst="line">
            <a:avLst/>
          </a:prstGeom>
          <a:ln w="508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Chart Placeholder 16"/>
          <p:cNvSpPr>
            <a:spLocks noGrp="1"/>
          </p:cNvSpPr>
          <p:nvPr>
            <p:ph type="chart" sz="quarter" idx="56"/>
          </p:nvPr>
        </p:nvSpPr>
        <p:spPr>
          <a:xfrm>
            <a:off x="508000" y="2120382"/>
            <a:ext cx="5468938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icon to add chart</a:t>
            </a:r>
            <a:endParaRPr lang="nl-NL" dirty="0"/>
          </a:p>
        </p:txBody>
      </p:sp>
      <p:cxnSp>
        <p:nvCxnSpPr>
          <p:cNvPr id="103" name="Straight Connector 102"/>
          <p:cNvCxnSpPr/>
          <p:nvPr userDrawn="1"/>
        </p:nvCxnSpPr>
        <p:spPr>
          <a:xfrm flipV="1">
            <a:off x="508000" y="3732357"/>
            <a:ext cx="5468938" cy="188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ontent Placeholder 51"/>
          <p:cNvSpPr>
            <a:spLocks noGrp="1"/>
          </p:cNvSpPr>
          <p:nvPr>
            <p:ph sz="quarter" idx="57" hasCustomPrompt="1"/>
          </p:nvPr>
        </p:nvSpPr>
        <p:spPr>
          <a:xfrm>
            <a:off x="6215063" y="4199574"/>
            <a:ext cx="5464175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Click to edit Unit of measure</a:t>
            </a:r>
          </a:p>
        </p:txBody>
      </p:sp>
      <p:sp>
        <p:nvSpPr>
          <p:cNvPr id="105" name="Content Placeholder 51"/>
          <p:cNvSpPr>
            <a:spLocks noGrp="1"/>
          </p:cNvSpPr>
          <p:nvPr>
            <p:ph sz="quarter" idx="58" hasCustomPrompt="1"/>
          </p:nvPr>
        </p:nvSpPr>
        <p:spPr>
          <a:xfrm>
            <a:off x="6215063" y="3864611"/>
            <a:ext cx="5464175" cy="29302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600" kern="1200" cap="none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cxnSp>
        <p:nvCxnSpPr>
          <p:cNvPr id="106" name="Straight Connector 105"/>
          <p:cNvCxnSpPr/>
          <p:nvPr userDrawn="1"/>
        </p:nvCxnSpPr>
        <p:spPr>
          <a:xfrm>
            <a:off x="6215063" y="4141387"/>
            <a:ext cx="5464175" cy="914"/>
          </a:xfrm>
          <a:prstGeom prst="line">
            <a:avLst/>
          </a:prstGeom>
          <a:ln w="508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Chart Placeholder 16"/>
          <p:cNvSpPr>
            <a:spLocks noGrp="1"/>
          </p:cNvSpPr>
          <p:nvPr>
            <p:ph type="chart" sz="quarter" idx="59"/>
          </p:nvPr>
        </p:nvSpPr>
        <p:spPr>
          <a:xfrm>
            <a:off x="6215063" y="4456229"/>
            <a:ext cx="54641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icon to add chart</a:t>
            </a:r>
            <a:endParaRPr lang="nl-NL" dirty="0"/>
          </a:p>
        </p:txBody>
      </p:sp>
      <p:cxnSp>
        <p:nvCxnSpPr>
          <p:cNvPr id="108" name="Straight Connector 107"/>
          <p:cNvCxnSpPr/>
          <p:nvPr userDrawn="1"/>
        </p:nvCxnSpPr>
        <p:spPr>
          <a:xfrm flipV="1">
            <a:off x="6215063" y="5966657"/>
            <a:ext cx="5464175" cy="1829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Content Placeholder 51"/>
          <p:cNvSpPr>
            <a:spLocks noGrp="1"/>
          </p:cNvSpPr>
          <p:nvPr>
            <p:ph sz="quarter" idx="60" hasCustomPrompt="1"/>
          </p:nvPr>
        </p:nvSpPr>
        <p:spPr>
          <a:xfrm>
            <a:off x="6215063" y="1863726"/>
            <a:ext cx="5464175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Click to edit Unit of measure</a:t>
            </a:r>
          </a:p>
        </p:txBody>
      </p:sp>
      <p:sp>
        <p:nvSpPr>
          <p:cNvPr id="110" name="Content Placeholder 51"/>
          <p:cNvSpPr>
            <a:spLocks noGrp="1"/>
          </p:cNvSpPr>
          <p:nvPr>
            <p:ph sz="quarter" idx="61" hasCustomPrompt="1"/>
          </p:nvPr>
        </p:nvSpPr>
        <p:spPr>
          <a:xfrm>
            <a:off x="6215063" y="1528763"/>
            <a:ext cx="5464175" cy="29302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600" kern="1200" cap="none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cxnSp>
        <p:nvCxnSpPr>
          <p:cNvPr id="111" name="Straight Connector 110"/>
          <p:cNvCxnSpPr/>
          <p:nvPr userDrawn="1"/>
        </p:nvCxnSpPr>
        <p:spPr>
          <a:xfrm>
            <a:off x="6215063" y="1805539"/>
            <a:ext cx="5464175" cy="914"/>
          </a:xfrm>
          <a:prstGeom prst="line">
            <a:avLst/>
          </a:prstGeom>
          <a:ln w="508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Chart Placeholder 16"/>
          <p:cNvSpPr>
            <a:spLocks noGrp="1"/>
          </p:cNvSpPr>
          <p:nvPr>
            <p:ph type="chart" sz="quarter" idx="62"/>
          </p:nvPr>
        </p:nvSpPr>
        <p:spPr>
          <a:xfrm>
            <a:off x="6215063" y="2120382"/>
            <a:ext cx="54641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icon to add chart</a:t>
            </a:r>
            <a:endParaRPr lang="nl-NL" dirty="0"/>
          </a:p>
        </p:txBody>
      </p:sp>
      <p:cxnSp>
        <p:nvCxnSpPr>
          <p:cNvPr id="113" name="Straight Connector 112"/>
          <p:cNvCxnSpPr/>
          <p:nvPr userDrawn="1"/>
        </p:nvCxnSpPr>
        <p:spPr>
          <a:xfrm>
            <a:off x="6089108" y="3730543"/>
            <a:ext cx="5265195" cy="2448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noProof="1"/>
              <a:t>Date Month 2018</a:t>
            </a:r>
            <a:endParaRPr lang="en-GB" noProof="1"/>
          </a:p>
        </p:txBody>
      </p:sp>
      <p:sp>
        <p:nvSpPr>
          <p:cNvPr id="3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 </a:t>
            </a:r>
          </a:p>
        </p:txBody>
      </p:sp>
    </p:spTree>
    <p:extLst>
      <p:ext uri="{BB962C8B-B14F-4D97-AF65-F5344CB8AC3E}">
        <p14:creationId xmlns:p14="http://schemas.microsoft.com/office/powerpoint/2010/main" val="3890496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508000" y="1528763"/>
            <a:ext cx="11171238" cy="4830761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2000"/>
            </a:lvl1pPr>
            <a:lvl2pPr marL="277200" indent="-277200" defTabSz="357708">
              <a:lnSpc>
                <a:spcPct val="140000"/>
              </a:lnSpc>
              <a:spcBef>
                <a:spcPts val="0"/>
              </a:spcBef>
              <a:defRPr sz="2000"/>
            </a:lvl2pPr>
            <a:lvl3pPr marL="522000" indent="-2520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2000"/>
            </a:lvl3pPr>
            <a:lvl4pPr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2000"/>
            </a:lvl4pPr>
            <a:lvl5pPr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1800"/>
            </a:lvl5pPr>
            <a:lvl6pPr defTabSz="357708">
              <a:lnSpc>
                <a:spcPct val="140000"/>
              </a:lnSpc>
              <a:buClr>
                <a:schemeClr val="tx1"/>
              </a:buClr>
              <a:buSzPct val="75000"/>
              <a:buFont typeface="Wingdings" pitchFamily="2" charset="2"/>
              <a:buChar char=""/>
              <a:defRPr sz="140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April 2018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Restricted </a:t>
            </a:r>
          </a:p>
        </p:txBody>
      </p:sp>
    </p:spTree>
    <p:extLst>
      <p:ext uri="{BB962C8B-B14F-4D97-AF65-F5344CB8AC3E}">
        <p14:creationId xmlns:p14="http://schemas.microsoft.com/office/powerpoint/2010/main" val="3506065517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813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 bwMode="gray">
          <a:xfrm>
            <a:off x="1" y="4313784"/>
            <a:ext cx="12192000" cy="25442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7" name="Rectangle 26" descr="&lt;Shell Yellow Bar&gt;" title="&lt;Shell Yellow Bar&gt;"/>
          <p:cNvSpPr/>
          <p:nvPr userDrawn="1"/>
        </p:nvSpPr>
        <p:spPr bwMode="gray">
          <a:xfrm>
            <a:off x="761993" y="1524000"/>
            <a:ext cx="1269984" cy="7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763200" y="2636980"/>
            <a:ext cx="6397451" cy="13620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 b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"/>
          </p:nvPr>
        </p:nvSpPr>
        <p:spPr>
          <a:xfrm>
            <a:off x="763200" y="1696947"/>
            <a:ext cx="6397451" cy="82123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800" b="0" cap="none" baseline="0">
                <a:solidFill>
                  <a:schemeClr val="tx1"/>
                </a:solidFill>
                <a:latin typeface="+mj-lt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402833" y="1924112"/>
            <a:ext cx="4274842" cy="2930523"/>
          </a:xfrm>
          <a:prstGeom prst="rect">
            <a:avLst/>
          </a:prstGeom>
        </p:spPr>
        <p:txBody>
          <a:bodyPr lIns="0" tIns="0" rIns="0" bIns="0"/>
          <a:lstStyle>
            <a:lvl1pPr marL="0" algn="r" defTabSz="1219170" rtl="0" eaLnBrk="1" latinLnBrk="0" hangingPunct="1">
              <a:lnSpc>
                <a:spcPct val="100000"/>
              </a:lnSpc>
              <a:buClr>
                <a:srgbClr val="DD1D21"/>
              </a:buClr>
              <a:buSzPct val="85000"/>
              <a:buNone/>
              <a:tabLst>
                <a:tab pos="1081088" algn="l"/>
              </a:tabLst>
              <a:defRPr lang="en-GB" sz="20000" kern="10000" spc="-1000" baseline="0" dirty="0">
                <a:ln w="3175">
                  <a:noFill/>
                </a:ln>
                <a:solidFill>
                  <a:schemeClr val="accent1"/>
                </a:solidFill>
                <a:latin typeface="Futura Bold"/>
                <a:ea typeface="Arial" charset="0"/>
                <a:cs typeface="Futura Bold"/>
              </a:defRPr>
            </a:lvl1pPr>
          </a:lstStyle>
          <a:p>
            <a:pPr lvl="0"/>
            <a:r>
              <a:rPr lang="en-GB" dirty="0"/>
              <a:t>0.0</a:t>
            </a:r>
          </a:p>
        </p:txBody>
      </p:sp>
      <p:sp>
        <p:nvSpPr>
          <p:cNvPr id="14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noProof="1"/>
              <a:t>Date Month 2018</a:t>
            </a:r>
            <a:endParaRPr lang="nl-NL" noProof="1"/>
          </a:p>
        </p:txBody>
      </p:sp>
      <p:sp>
        <p:nvSpPr>
          <p:cNvPr id="15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dirty="0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</a:t>
            </a:r>
          </a:p>
        </p:txBody>
      </p:sp>
      <p:sp>
        <p:nvSpPr>
          <p:cNvPr id="2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2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nl-NL" noProof="1"/>
              <a:t>Footer </a:t>
            </a:r>
          </a:p>
        </p:txBody>
      </p:sp>
    </p:spTree>
    <p:extLst>
      <p:ext uri="{BB962C8B-B14F-4D97-AF65-F5344CB8AC3E}">
        <p14:creationId xmlns:p14="http://schemas.microsoft.com/office/powerpoint/2010/main" val="3897831903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 bwMode="gray">
          <a:xfrm>
            <a:off x="761993" y="3556002"/>
            <a:ext cx="6858000" cy="2540001"/>
            <a:chOff x="761993" y="3556002"/>
            <a:chExt cx="6858000" cy="2540001"/>
          </a:xfrm>
        </p:grpSpPr>
        <p:sp>
          <p:nvSpPr>
            <p:cNvPr id="16" name="Rectangle 15"/>
            <p:cNvSpPr/>
            <p:nvPr userDrawn="1"/>
          </p:nvSpPr>
          <p:spPr bwMode="gray">
            <a:xfrm>
              <a:off x="761993" y="3556002"/>
              <a:ext cx="6858000" cy="2540001"/>
            </a:xfrm>
            <a:prstGeom prst="rect">
              <a:avLst/>
            </a:prstGeom>
            <a:solidFill>
              <a:srgbClr val="FFFFFF"/>
            </a:solidFill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Rectangle 27" descr="&lt;Shell Yellow Bar&gt;" title="&lt;Shell Yellow Bar&gt;"/>
            <p:cNvSpPr/>
            <p:nvPr userDrawn="1"/>
          </p:nvSpPr>
          <p:spPr bwMode="gray">
            <a:xfrm>
              <a:off x="1145875" y="3818708"/>
              <a:ext cx="1269984" cy="76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Rectangle 31"/>
          <p:cNvSpPr/>
          <p:nvPr userDrawn="1"/>
        </p:nvSpPr>
        <p:spPr bwMode="white">
          <a:xfrm>
            <a:off x="501606" y="488935"/>
            <a:ext cx="1311092" cy="1188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 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0" y="1"/>
            <a:ext cx="12194723" cy="4866892"/>
          </a:xfrm>
          <a:custGeom>
            <a:avLst/>
            <a:gdLst>
              <a:gd name="connsiteX0" fmla="*/ 0 w 12192000"/>
              <a:gd name="connsiteY0" fmla="*/ 0 h 4854636"/>
              <a:gd name="connsiteX1" fmla="*/ 12192000 w 12192000"/>
              <a:gd name="connsiteY1" fmla="*/ 0 h 4854636"/>
              <a:gd name="connsiteX2" fmla="*/ 12192000 w 12192000"/>
              <a:gd name="connsiteY2" fmla="*/ 4854636 h 4854636"/>
              <a:gd name="connsiteX3" fmla="*/ 0 w 12192000"/>
              <a:gd name="connsiteY3" fmla="*/ 4854636 h 4854636"/>
              <a:gd name="connsiteX4" fmla="*/ 0 w 12192000"/>
              <a:gd name="connsiteY4" fmla="*/ 0 h 4854636"/>
              <a:gd name="connsiteX0" fmla="*/ 0 w 12192000"/>
              <a:gd name="connsiteY0" fmla="*/ 0 h 4854636"/>
              <a:gd name="connsiteX1" fmla="*/ 12192000 w 12192000"/>
              <a:gd name="connsiteY1" fmla="*/ 0 h 4854636"/>
              <a:gd name="connsiteX2" fmla="*/ 12192000 w 12192000"/>
              <a:gd name="connsiteY2" fmla="*/ 4854636 h 4854636"/>
              <a:gd name="connsiteX3" fmla="*/ 592282 w 12192000"/>
              <a:gd name="connsiteY3" fmla="*/ 4842164 h 4854636"/>
              <a:gd name="connsiteX4" fmla="*/ 0 w 12192000"/>
              <a:gd name="connsiteY4" fmla="*/ 4854636 h 4854636"/>
              <a:gd name="connsiteX5" fmla="*/ 0 w 12192000"/>
              <a:gd name="connsiteY5" fmla="*/ 0 h 4854636"/>
              <a:gd name="connsiteX0" fmla="*/ 0 w 12192000"/>
              <a:gd name="connsiteY0" fmla="*/ 0 h 4888026"/>
              <a:gd name="connsiteX1" fmla="*/ 12192000 w 12192000"/>
              <a:gd name="connsiteY1" fmla="*/ 0 h 4888026"/>
              <a:gd name="connsiteX2" fmla="*/ 12192000 w 12192000"/>
              <a:gd name="connsiteY2" fmla="*/ 4854636 h 4888026"/>
              <a:gd name="connsiteX3" fmla="*/ 592282 w 12192000"/>
              <a:gd name="connsiteY3" fmla="*/ 4842164 h 4888026"/>
              <a:gd name="connsiteX4" fmla="*/ 0 w 12192000"/>
              <a:gd name="connsiteY4" fmla="*/ 4854636 h 4888026"/>
              <a:gd name="connsiteX5" fmla="*/ 0 w 12192000"/>
              <a:gd name="connsiteY5" fmla="*/ 0 h 4888026"/>
              <a:gd name="connsiteX0" fmla="*/ 0 w 12192000"/>
              <a:gd name="connsiteY0" fmla="*/ 0 h 4888026"/>
              <a:gd name="connsiteX1" fmla="*/ 12192000 w 12192000"/>
              <a:gd name="connsiteY1" fmla="*/ 0 h 4888026"/>
              <a:gd name="connsiteX2" fmla="*/ 12192000 w 12192000"/>
              <a:gd name="connsiteY2" fmla="*/ 4854636 h 4888026"/>
              <a:gd name="connsiteX3" fmla="*/ 841664 w 12192000"/>
              <a:gd name="connsiteY3" fmla="*/ 2909455 h 4888026"/>
              <a:gd name="connsiteX4" fmla="*/ 592282 w 12192000"/>
              <a:gd name="connsiteY4" fmla="*/ 4842164 h 4888026"/>
              <a:gd name="connsiteX5" fmla="*/ 0 w 12192000"/>
              <a:gd name="connsiteY5" fmla="*/ 4854636 h 4888026"/>
              <a:gd name="connsiteX6" fmla="*/ 0 w 12192000"/>
              <a:gd name="connsiteY6" fmla="*/ 0 h 4888026"/>
              <a:gd name="connsiteX0" fmla="*/ 0 w 12192000"/>
              <a:gd name="connsiteY0" fmla="*/ 0 h 4982265"/>
              <a:gd name="connsiteX1" fmla="*/ 12192000 w 12192000"/>
              <a:gd name="connsiteY1" fmla="*/ 0 h 4982265"/>
              <a:gd name="connsiteX2" fmla="*/ 12192000 w 12192000"/>
              <a:gd name="connsiteY2" fmla="*/ 4854636 h 4982265"/>
              <a:gd name="connsiteX3" fmla="*/ 7606145 w 12192000"/>
              <a:gd name="connsiteY3" fmla="*/ 3543300 h 4982265"/>
              <a:gd name="connsiteX4" fmla="*/ 841664 w 12192000"/>
              <a:gd name="connsiteY4" fmla="*/ 2909455 h 4982265"/>
              <a:gd name="connsiteX5" fmla="*/ 592282 w 12192000"/>
              <a:gd name="connsiteY5" fmla="*/ 4842164 h 4982265"/>
              <a:gd name="connsiteX6" fmla="*/ 0 w 12192000"/>
              <a:gd name="connsiteY6" fmla="*/ 4854636 h 4982265"/>
              <a:gd name="connsiteX7" fmla="*/ 0 w 12192000"/>
              <a:gd name="connsiteY7" fmla="*/ 0 h 4982265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592282 w 12192000"/>
              <a:gd name="connsiteY6" fmla="*/ 4842164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42164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42164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42164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61702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46071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48146 w 12192000"/>
              <a:gd name="connsiteY5" fmla="*/ 3564082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54970 w 12192000"/>
              <a:gd name="connsiteY5" fmla="*/ 3547023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54970 w 12192000"/>
              <a:gd name="connsiteY5" fmla="*/ 3547023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54970 w 12192000"/>
              <a:gd name="connsiteY5" fmla="*/ 3547023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54970 w 12192000"/>
              <a:gd name="connsiteY5" fmla="*/ 3547023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2695 w 12194382"/>
              <a:gd name="connsiteY6" fmla="*/ 4857795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9839 w 12194382"/>
              <a:gd name="connsiteY6" fmla="*/ 4838792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9839 w 12194382"/>
              <a:gd name="connsiteY6" fmla="*/ 4838792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9839 w 12194382"/>
              <a:gd name="connsiteY6" fmla="*/ 4838792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872233 w 12194382"/>
              <a:gd name="connsiteY6" fmla="*/ 4872048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2695 w 12194382"/>
              <a:gd name="connsiteY6" fmla="*/ 4845920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20433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20433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20433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82443"/>
              <a:gd name="connsiteX1" fmla="*/ 12194382 w 12194382"/>
              <a:gd name="connsiteY1" fmla="*/ 0 h 5182443"/>
              <a:gd name="connsiteX2" fmla="*/ 12194382 w 12194382"/>
              <a:gd name="connsiteY2" fmla="*/ 4854636 h 5182443"/>
              <a:gd name="connsiteX3" fmla="*/ 7623248 w 12194382"/>
              <a:gd name="connsiteY3" fmla="*/ 4843680 h 5182443"/>
              <a:gd name="connsiteX4" fmla="*/ 7620433 w 12194382"/>
              <a:gd name="connsiteY4" fmla="*/ 3543300 h 5182443"/>
              <a:gd name="connsiteX5" fmla="*/ 762115 w 12194382"/>
              <a:gd name="connsiteY5" fmla="*/ 3547023 h 5182443"/>
              <a:gd name="connsiteX6" fmla="*/ 762695 w 12194382"/>
              <a:gd name="connsiteY6" fmla="*/ 4850671 h 5182443"/>
              <a:gd name="connsiteX7" fmla="*/ 0 w 12194382"/>
              <a:gd name="connsiteY7" fmla="*/ 4847509 h 5182443"/>
              <a:gd name="connsiteX8" fmla="*/ 2382 w 12194382"/>
              <a:gd name="connsiteY8" fmla="*/ 0 h 5182443"/>
              <a:gd name="connsiteX0" fmla="*/ 2382 w 12194382"/>
              <a:gd name="connsiteY0" fmla="*/ 0 h 5128150"/>
              <a:gd name="connsiteX1" fmla="*/ 12194382 w 12194382"/>
              <a:gd name="connsiteY1" fmla="*/ 0 h 5128150"/>
              <a:gd name="connsiteX2" fmla="*/ 12194382 w 12194382"/>
              <a:gd name="connsiteY2" fmla="*/ 4854636 h 5128150"/>
              <a:gd name="connsiteX3" fmla="*/ 7623248 w 12194382"/>
              <a:gd name="connsiteY3" fmla="*/ 4843680 h 5128150"/>
              <a:gd name="connsiteX4" fmla="*/ 7620433 w 12194382"/>
              <a:gd name="connsiteY4" fmla="*/ 3543300 h 5128150"/>
              <a:gd name="connsiteX5" fmla="*/ 762115 w 12194382"/>
              <a:gd name="connsiteY5" fmla="*/ 3547023 h 5128150"/>
              <a:gd name="connsiteX6" fmla="*/ 762695 w 12194382"/>
              <a:gd name="connsiteY6" fmla="*/ 4850671 h 5128150"/>
              <a:gd name="connsiteX7" fmla="*/ 0 w 12194382"/>
              <a:gd name="connsiteY7" fmla="*/ 4847509 h 5128150"/>
              <a:gd name="connsiteX8" fmla="*/ 2382 w 12194382"/>
              <a:gd name="connsiteY8" fmla="*/ 0 h 5128150"/>
              <a:gd name="connsiteX0" fmla="*/ 2382 w 12194382"/>
              <a:gd name="connsiteY0" fmla="*/ 0 h 5128150"/>
              <a:gd name="connsiteX1" fmla="*/ 12194382 w 12194382"/>
              <a:gd name="connsiteY1" fmla="*/ 0 h 5128150"/>
              <a:gd name="connsiteX2" fmla="*/ 12194382 w 12194382"/>
              <a:gd name="connsiteY2" fmla="*/ 4854636 h 5128150"/>
              <a:gd name="connsiteX3" fmla="*/ 7623248 w 12194382"/>
              <a:gd name="connsiteY3" fmla="*/ 4843680 h 5128150"/>
              <a:gd name="connsiteX4" fmla="*/ 7620433 w 12194382"/>
              <a:gd name="connsiteY4" fmla="*/ 3543300 h 5128150"/>
              <a:gd name="connsiteX5" fmla="*/ 762115 w 12194382"/>
              <a:gd name="connsiteY5" fmla="*/ 3547023 h 5128150"/>
              <a:gd name="connsiteX6" fmla="*/ 762695 w 12194382"/>
              <a:gd name="connsiteY6" fmla="*/ 4850671 h 5128150"/>
              <a:gd name="connsiteX7" fmla="*/ 0 w 12194382"/>
              <a:gd name="connsiteY7" fmla="*/ 4847509 h 5128150"/>
              <a:gd name="connsiteX8" fmla="*/ 2382 w 12194382"/>
              <a:gd name="connsiteY8" fmla="*/ 0 h 5128150"/>
              <a:gd name="connsiteX0" fmla="*/ 2382 w 12194382"/>
              <a:gd name="connsiteY0" fmla="*/ 0 h 5128150"/>
              <a:gd name="connsiteX1" fmla="*/ 12194382 w 12194382"/>
              <a:gd name="connsiteY1" fmla="*/ 0 h 5128150"/>
              <a:gd name="connsiteX2" fmla="*/ 12194382 w 12194382"/>
              <a:gd name="connsiteY2" fmla="*/ 4854636 h 5128150"/>
              <a:gd name="connsiteX3" fmla="*/ 7623248 w 12194382"/>
              <a:gd name="connsiteY3" fmla="*/ 4843680 h 5128150"/>
              <a:gd name="connsiteX4" fmla="*/ 7620433 w 12194382"/>
              <a:gd name="connsiteY4" fmla="*/ 3543300 h 5128150"/>
              <a:gd name="connsiteX5" fmla="*/ 762115 w 12194382"/>
              <a:gd name="connsiteY5" fmla="*/ 3547023 h 5128150"/>
              <a:gd name="connsiteX6" fmla="*/ 762695 w 12194382"/>
              <a:gd name="connsiteY6" fmla="*/ 4850671 h 5128150"/>
              <a:gd name="connsiteX7" fmla="*/ 0 w 12194382"/>
              <a:gd name="connsiteY7" fmla="*/ 4847509 h 5128150"/>
              <a:gd name="connsiteX8" fmla="*/ 2382 w 12194382"/>
              <a:gd name="connsiteY8" fmla="*/ 0 h 5128150"/>
              <a:gd name="connsiteX0" fmla="*/ 2382 w 12194723"/>
              <a:gd name="connsiteY0" fmla="*/ 0 h 4854829"/>
              <a:gd name="connsiteX1" fmla="*/ 12194382 w 12194723"/>
              <a:gd name="connsiteY1" fmla="*/ 0 h 4854829"/>
              <a:gd name="connsiteX2" fmla="*/ 12194382 w 12194723"/>
              <a:gd name="connsiteY2" fmla="*/ 4854636 h 4854829"/>
              <a:gd name="connsiteX3" fmla="*/ 7623248 w 12194723"/>
              <a:gd name="connsiteY3" fmla="*/ 4843680 h 4854829"/>
              <a:gd name="connsiteX4" fmla="*/ 7620433 w 12194723"/>
              <a:gd name="connsiteY4" fmla="*/ 3543300 h 4854829"/>
              <a:gd name="connsiteX5" fmla="*/ 762115 w 12194723"/>
              <a:gd name="connsiteY5" fmla="*/ 3547023 h 4854829"/>
              <a:gd name="connsiteX6" fmla="*/ 762695 w 12194723"/>
              <a:gd name="connsiteY6" fmla="*/ 4850671 h 4854829"/>
              <a:gd name="connsiteX7" fmla="*/ 0 w 12194723"/>
              <a:gd name="connsiteY7" fmla="*/ 4847509 h 4854829"/>
              <a:gd name="connsiteX8" fmla="*/ 2382 w 12194723"/>
              <a:gd name="connsiteY8" fmla="*/ 0 h 485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4723" h="4854829">
                <a:moveTo>
                  <a:pt x="2382" y="0"/>
                </a:moveTo>
                <a:lnTo>
                  <a:pt x="12194382" y="0"/>
                </a:lnTo>
                <a:cubicBezTo>
                  <a:pt x="12194382" y="1618212"/>
                  <a:pt x="12195150" y="4852730"/>
                  <a:pt x="12194382" y="4854636"/>
                </a:cubicBezTo>
                <a:cubicBezTo>
                  <a:pt x="12193614" y="4856542"/>
                  <a:pt x="7623176" y="4843704"/>
                  <a:pt x="7623248" y="4843680"/>
                </a:cubicBezTo>
                <a:cubicBezTo>
                  <a:pt x="7623320" y="4843656"/>
                  <a:pt x="7618248" y="3540554"/>
                  <a:pt x="7620433" y="3543300"/>
                </a:cubicBezTo>
                <a:cubicBezTo>
                  <a:pt x="7622618" y="3546046"/>
                  <a:pt x="3048221" y="3545782"/>
                  <a:pt x="762115" y="3547023"/>
                </a:cubicBezTo>
                <a:cubicBezTo>
                  <a:pt x="760398" y="3777370"/>
                  <a:pt x="763508" y="4852455"/>
                  <a:pt x="762695" y="4850671"/>
                </a:cubicBezTo>
                <a:cubicBezTo>
                  <a:pt x="761882" y="4848887"/>
                  <a:pt x="254232" y="4848563"/>
                  <a:pt x="0" y="4847509"/>
                </a:cubicBezTo>
                <a:lnTo>
                  <a:pt x="2382" y="0"/>
                </a:ln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sp>
        <p:nvSpPr>
          <p:cNvPr id="1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5875" y="4028766"/>
            <a:ext cx="6177756" cy="865472"/>
          </a:xfrm>
          <a:noFill/>
        </p:spPr>
        <p:txBody>
          <a:bodyPr lIns="0" tIns="0" rIns="0"/>
          <a:lstStyle>
            <a:lvl1pPr>
              <a:defRPr sz="240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45875" y="5092242"/>
            <a:ext cx="6177756" cy="770676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lang="en-GB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8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noProof="1"/>
              <a:t>Date Month 2018</a:t>
            </a:r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65509873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1219170" rtl="0" eaLnBrk="1" latinLnBrk="0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 </a:t>
            </a:r>
          </a:p>
        </p:txBody>
      </p:sp>
      <p:sp>
        <p:nvSpPr>
          <p:cNvPr id="7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noProof="1"/>
              <a:t>Date Month 2018</a:t>
            </a:r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3105586279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- 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0" y="0"/>
            <a:ext cx="12194382" cy="685800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sp>
        <p:nvSpPr>
          <p:cNvPr id="8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noProof="1"/>
              <a:t>Date Month 2018</a:t>
            </a:r>
            <a:endParaRPr lang="en-GB" noProof="1"/>
          </a:p>
        </p:txBody>
      </p:sp>
      <p:sp>
        <p:nvSpPr>
          <p:cNvPr id="14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6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 </a:t>
            </a:r>
          </a:p>
        </p:txBody>
      </p:sp>
      <p:sp>
        <p:nvSpPr>
          <p:cNvPr id="3" name="Text Placeholder 2" descr="&lt;IGNORE&gt;" title="&lt;IGNORE&gt;"/>
          <p:cNvSpPr>
            <a:spLocks noGrp="1"/>
          </p:cNvSpPr>
          <p:nvPr>
            <p:ph type="body" sz="quarter" idx="13"/>
          </p:nvPr>
        </p:nvSpPr>
        <p:spPr>
          <a:xfrm>
            <a:off x="513179" y="1438480"/>
            <a:ext cx="11166561" cy="2861742"/>
          </a:xfrm>
        </p:spPr>
        <p:txBody>
          <a:bodyPr/>
          <a:lstStyle>
            <a:lvl1pPr>
              <a:lnSpc>
                <a:spcPct val="110000"/>
              </a:lnSpc>
              <a:defRPr lang="en-US" sz="3400" b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8371687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 bwMode="gray">
          <a:xfrm>
            <a:off x="1" y="4313784"/>
            <a:ext cx="12192000" cy="25442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3" name="Rectangle 22" descr="&lt;Shell Yellow Bar&gt;" title="&lt;Shell Yellow Bar&gt;"/>
          <p:cNvSpPr/>
          <p:nvPr userDrawn="1"/>
        </p:nvSpPr>
        <p:spPr bwMode="gray">
          <a:xfrm>
            <a:off x="761993" y="1524000"/>
            <a:ext cx="1269984" cy="7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763200" y="2636980"/>
            <a:ext cx="5187472" cy="13620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 b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"/>
          </p:nvPr>
        </p:nvSpPr>
        <p:spPr>
          <a:xfrm>
            <a:off x="763200" y="1696947"/>
            <a:ext cx="6375761" cy="82123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800" b="0" cap="none" baseline="0">
                <a:solidFill>
                  <a:schemeClr val="tx1"/>
                </a:solidFill>
                <a:latin typeface="+mj-lt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noProof="1"/>
              <a:t>Date Month 2018</a:t>
            </a:r>
            <a:endParaRPr lang="en-GB" noProof="1"/>
          </a:p>
        </p:txBody>
      </p:sp>
      <p:sp>
        <p:nvSpPr>
          <p:cNvPr id="27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dirty="0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</a:t>
            </a:r>
          </a:p>
        </p:txBody>
      </p:sp>
      <p:sp>
        <p:nvSpPr>
          <p:cNvPr id="2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 </a:t>
            </a:r>
          </a:p>
        </p:txBody>
      </p:sp>
      <p:grpSp>
        <p:nvGrpSpPr>
          <p:cNvPr id="31" name="Group 30"/>
          <p:cNvGrpSpPr/>
          <p:nvPr userDrawn="1"/>
        </p:nvGrpSpPr>
        <p:grpSpPr bwMode="gray">
          <a:xfrm>
            <a:off x="6450013" y="2557463"/>
            <a:ext cx="5197475" cy="1917700"/>
            <a:chOff x="6450013" y="2557463"/>
            <a:chExt cx="5197475" cy="1917700"/>
          </a:xfrm>
        </p:grpSpPr>
        <p:sp>
          <p:nvSpPr>
            <p:cNvPr id="32" name="Freeform 6"/>
            <p:cNvSpPr>
              <a:spLocks noEditPoints="1"/>
            </p:cNvSpPr>
            <p:nvPr userDrawn="1"/>
          </p:nvSpPr>
          <p:spPr bwMode="gray">
            <a:xfrm>
              <a:off x="6450013" y="2557463"/>
              <a:ext cx="2005013" cy="1917700"/>
            </a:xfrm>
            <a:custGeom>
              <a:avLst/>
              <a:gdLst>
                <a:gd name="T0" fmla="*/ 274 w 346"/>
                <a:gd name="T1" fmla="*/ 331 h 331"/>
                <a:gd name="T2" fmla="*/ 250 w 346"/>
                <a:gd name="T3" fmla="*/ 302 h 331"/>
                <a:gd name="T4" fmla="*/ 167 w 346"/>
                <a:gd name="T5" fmla="*/ 322 h 331"/>
                <a:gd name="T6" fmla="*/ 0 w 346"/>
                <a:gd name="T7" fmla="*/ 156 h 331"/>
                <a:gd name="T8" fmla="*/ 167 w 346"/>
                <a:gd name="T9" fmla="*/ 0 h 331"/>
                <a:gd name="T10" fmla="*/ 334 w 346"/>
                <a:gd name="T11" fmla="*/ 162 h 331"/>
                <a:gd name="T12" fmla="*/ 295 w 346"/>
                <a:gd name="T13" fmla="*/ 268 h 331"/>
                <a:gd name="T14" fmla="*/ 346 w 346"/>
                <a:gd name="T15" fmla="*/ 320 h 331"/>
                <a:gd name="T16" fmla="*/ 274 w 346"/>
                <a:gd name="T17" fmla="*/ 331 h 331"/>
                <a:gd name="T18" fmla="*/ 238 w 346"/>
                <a:gd name="T19" fmla="*/ 207 h 331"/>
                <a:gd name="T20" fmla="*/ 252 w 346"/>
                <a:gd name="T21" fmla="*/ 162 h 331"/>
                <a:gd name="T22" fmla="*/ 167 w 346"/>
                <a:gd name="T23" fmla="*/ 76 h 331"/>
                <a:gd name="T24" fmla="*/ 82 w 346"/>
                <a:gd name="T25" fmla="*/ 156 h 331"/>
                <a:gd name="T26" fmla="*/ 167 w 346"/>
                <a:gd name="T27" fmla="*/ 246 h 331"/>
                <a:gd name="T28" fmla="*/ 191 w 346"/>
                <a:gd name="T29" fmla="*/ 242 h 331"/>
                <a:gd name="T30" fmla="*/ 143 w 346"/>
                <a:gd name="T31" fmla="*/ 194 h 331"/>
                <a:gd name="T32" fmla="*/ 217 w 346"/>
                <a:gd name="T33" fmla="*/ 185 h 331"/>
                <a:gd name="T34" fmla="*/ 238 w 346"/>
                <a:gd name="T35" fmla="*/ 207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6" h="331">
                  <a:moveTo>
                    <a:pt x="274" y="331"/>
                  </a:moveTo>
                  <a:cubicBezTo>
                    <a:pt x="250" y="302"/>
                    <a:pt x="250" y="302"/>
                    <a:pt x="250" y="302"/>
                  </a:cubicBezTo>
                  <a:cubicBezTo>
                    <a:pt x="227" y="316"/>
                    <a:pt x="199" y="322"/>
                    <a:pt x="167" y="322"/>
                  </a:cubicBezTo>
                  <a:cubicBezTo>
                    <a:pt x="70" y="322"/>
                    <a:pt x="0" y="253"/>
                    <a:pt x="0" y="156"/>
                  </a:cubicBezTo>
                  <a:cubicBezTo>
                    <a:pt x="0" y="64"/>
                    <a:pt x="80" y="0"/>
                    <a:pt x="167" y="0"/>
                  </a:cubicBezTo>
                  <a:cubicBezTo>
                    <a:pt x="261" y="0"/>
                    <a:pt x="334" y="64"/>
                    <a:pt x="334" y="162"/>
                  </a:cubicBezTo>
                  <a:cubicBezTo>
                    <a:pt x="334" y="202"/>
                    <a:pt x="320" y="237"/>
                    <a:pt x="295" y="268"/>
                  </a:cubicBezTo>
                  <a:cubicBezTo>
                    <a:pt x="346" y="320"/>
                    <a:pt x="346" y="320"/>
                    <a:pt x="346" y="320"/>
                  </a:cubicBezTo>
                  <a:lnTo>
                    <a:pt x="274" y="331"/>
                  </a:lnTo>
                  <a:close/>
                  <a:moveTo>
                    <a:pt x="238" y="207"/>
                  </a:moveTo>
                  <a:cubicBezTo>
                    <a:pt x="247" y="194"/>
                    <a:pt x="252" y="178"/>
                    <a:pt x="252" y="162"/>
                  </a:cubicBezTo>
                  <a:cubicBezTo>
                    <a:pt x="252" y="117"/>
                    <a:pt x="215" y="76"/>
                    <a:pt x="167" y="76"/>
                  </a:cubicBezTo>
                  <a:cubicBezTo>
                    <a:pt x="121" y="76"/>
                    <a:pt x="82" y="114"/>
                    <a:pt x="82" y="156"/>
                  </a:cubicBezTo>
                  <a:cubicBezTo>
                    <a:pt x="82" y="208"/>
                    <a:pt x="121" y="246"/>
                    <a:pt x="167" y="246"/>
                  </a:cubicBezTo>
                  <a:cubicBezTo>
                    <a:pt x="175" y="246"/>
                    <a:pt x="183" y="245"/>
                    <a:pt x="191" y="242"/>
                  </a:cubicBezTo>
                  <a:cubicBezTo>
                    <a:pt x="143" y="194"/>
                    <a:pt x="143" y="194"/>
                    <a:pt x="143" y="194"/>
                  </a:cubicBezTo>
                  <a:cubicBezTo>
                    <a:pt x="217" y="185"/>
                    <a:pt x="217" y="185"/>
                    <a:pt x="217" y="185"/>
                  </a:cubicBezTo>
                  <a:lnTo>
                    <a:pt x="238" y="2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3" name="Freeform 7"/>
            <p:cNvSpPr>
              <a:spLocks noEditPoints="1"/>
            </p:cNvSpPr>
            <p:nvPr userDrawn="1"/>
          </p:nvSpPr>
          <p:spPr bwMode="gray">
            <a:xfrm>
              <a:off x="8426451" y="2586038"/>
              <a:ext cx="1441450" cy="1814513"/>
            </a:xfrm>
            <a:custGeom>
              <a:avLst/>
              <a:gdLst>
                <a:gd name="T0" fmla="*/ 190 w 249"/>
                <a:gd name="T1" fmla="*/ 257 h 313"/>
                <a:gd name="T2" fmla="*/ 79 w 249"/>
                <a:gd name="T3" fmla="*/ 313 h 313"/>
                <a:gd name="T4" fmla="*/ 0 w 249"/>
                <a:gd name="T5" fmla="*/ 233 h 313"/>
                <a:gd name="T6" fmla="*/ 92 w 249"/>
                <a:gd name="T7" fmla="*/ 124 h 313"/>
                <a:gd name="T8" fmla="*/ 60 w 249"/>
                <a:gd name="T9" fmla="*/ 58 h 313"/>
                <a:gd name="T10" fmla="*/ 119 w 249"/>
                <a:gd name="T11" fmla="*/ 0 h 313"/>
                <a:gd name="T12" fmla="*/ 174 w 249"/>
                <a:gd name="T13" fmla="*/ 56 h 313"/>
                <a:gd name="T14" fmla="*/ 117 w 249"/>
                <a:gd name="T15" fmla="*/ 130 h 313"/>
                <a:gd name="T16" fmla="*/ 192 w 249"/>
                <a:gd name="T17" fmla="*/ 232 h 313"/>
                <a:gd name="T18" fmla="*/ 230 w 249"/>
                <a:gd name="T19" fmla="*/ 190 h 313"/>
                <a:gd name="T20" fmla="*/ 245 w 249"/>
                <a:gd name="T21" fmla="*/ 198 h 313"/>
                <a:gd name="T22" fmla="*/ 203 w 249"/>
                <a:gd name="T23" fmla="*/ 246 h 313"/>
                <a:gd name="T24" fmla="*/ 249 w 249"/>
                <a:gd name="T25" fmla="*/ 307 h 313"/>
                <a:gd name="T26" fmla="*/ 228 w 249"/>
                <a:gd name="T27" fmla="*/ 307 h 313"/>
                <a:gd name="T28" fmla="*/ 190 w 249"/>
                <a:gd name="T29" fmla="*/ 257 h 313"/>
                <a:gd name="T30" fmla="*/ 84 w 249"/>
                <a:gd name="T31" fmla="*/ 152 h 313"/>
                <a:gd name="T32" fmla="*/ 19 w 249"/>
                <a:gd name="T33" fmla="*/ 231 h 313"/>
                <a:gd name="T34" fmla="*/ 79 w 249"/>
                <a:gd name="T35" fmla="*/ 295 h 313"/>
                <a:gd name="T36" fmla="*/ 179 w 249"/>
                <a:gd name="T37" fmla="*/ 242 h 313"/>
                <a:gd name="T38" fmla="*/ 103 w 249"/>
                <a:gd name="T39" fmla="*/ 139 h 313"/>
                <a:gd name="T40" fmla="*/ 84 w 249"/>
                <a:gd name="T41" fmla="*/ 152 h 313"/>
                <a:gd name="T42" fmla="*/ 79 w 249"/>
                <a:gd name="T43" fmla="*/ 60 h 313"/>
                <a:gd name="T44" fmla="*/ 106 w 249"/>
                <a:gd name="T45" fmla="*/ 115 h 313"/>
                <a:gd name="T46" fmla="*/ 154 w 249"/>
                <a:gd name="T47" fmla="*/ 55 h 313"/>
                <a:gd name="T48" fmla="*/ 118 w 249"/>
                <a:gd name="T49" fmla="*/ 18 h 313"/>
                <a:gd name="T50" fmla="*/ 79 w 249"/>
                <a:gd name="T51" fmla="*/ 6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9" h="313">
                  <a:moveTo>
                    <a:pt x="190" y="257"/>
                  </a:moveTo>
                  <a:cubicBezTo>
                    <a:pt x="156" y="285"/>
                    <a:pt x="118" y="313"/>
                    <a:pt x="79" y="313"/>
                  </a:cubicBezTo>
                  <a:cubicBezTo>
                    <a:pt x="34" y="313"/>
                    <a:pt x="0" y="277"/>
                    <a:pt x="0" y="233"/>
                  </a:cubicBezTo>
                  <a:cubicBezTo>
                    <a:pt x="0" y="181"/>
                    <a:pt x="50" y="150"/>
                    <a:pt x="92" y="124"/>
                  </a:cubicBezTo>
                  <a:cubicBezTo>
                    <a:pt x="78" y="104"/>
                    <a:pt x="60" y="84"/>
                    <a:pt x="60" y="58"/>
                  </a:cubicBezTo>
                  <a:cubicBezTo>
                    <a:pt x="60" y="26"/>
                    <a:pt x="87" y="0"/>
                    <a:pt x="119" y="0"/>
                  </a:cubicBezTo>
                  <a:cubicBezTo>
                    <a:pt x="150" y="0"/>
                    <a:pt x="174" y="25"/>
                    <a:pt x="174" y="56"/>
                  </a:cubicBezTo>
                  <a:cubicBezTo>
                    <a:pt x="174" y="90"/>
                    <a:pt x="146" y="110"/>
                    <a:pt x="117" y="130"/>
                  </a:cubicBezTo>
                  <a:cubicBezTo>
                    <a:pt x="192" y="232"/>
                    <a:pt x="192" y="232"/>
                    <a:pt x="192" y="232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45" y="198"/>
                    <a:pt x="245" y="198"/>
                    <a:pt x="245" y="198"/>
                  </a:cubicBezTo>
                  <a:cubicBezTo>
                    <a:pt x="203" y="246"/>
                    <a:pt x="203" y="246"/>
                    <a:pt x="203" y="246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28" y="307"/>
                    <a:pt x="228" y="307"/>
                    <a:pt x="228" y="307"/>
                  </a:cubicBezTo>
                  <a:lnTo>
                    <a:pt x="190" y="257"/>
                  </a:lnTo>
                  <a:close/>
                  <a:moveTo>
                    <a:pt x="84" y="152"/>
                  </a:moveTo>
                  <a:cubicBezTo>
                    <a:pt x="55" y="170"/>
                    <a:pt x="19" y="193"/>
                    <a:pt x="19" y="231"/>
                  </a:cubicBezTo>
                  <a:cubicBezTo>
                    <a:pt x="19" y="265"/>
                    <a:pt x="44" y="295"/>
                    <a:pt x="79" y="295"/>
                  </a:cubicBezTo>
                  <a:cubicBezTo>
                    <a:pt x="114" y="295"/>
                    <a:pt x="151" y="265"/>
                    <a:pt x="179" y="242"/>
                  </a:cubicBezTo>
                  <a:cubicBezTo>
                    <a:pt x="103" y="139"/>
                    <a:pt x="103" y="139"/>
                    <a:pt x="103" y="139"/>
                  </a:cubicBezTo>
                  <a:lnTo>
                    <a:pt x="84" y="152"/>
                  </a:lnTo>
                  <a:close/>
                  <a:moveTo>
                    <a:pt x="79" y="60"/>
                  </a:moveTo>
                  <a:cubicBezTo>
                    <a:pt x="79" y="81"/>
                    <a:pt x="95" y="97"/>
                    <a:pt x="106" y="115"/>
                  </a:cubicBezTo>
                  <a:cubicBezTo>
                    <a:pt x="127" y="99"/>
                    <a:pt x="154" y="86"/>
                    <a:pt x="154" y="55"/>
                  </a:cubicBezTo>
                  <a:cubicBezTo>
                    <a:pt x="154" y="35"/>
                    <a:pt x="138" y="18"/>
                    <a:pt x="118" y="18"/>
                  </a:cubicBezTo>
                  <a:cubicBezTo>
                    <a:pt x="96" y="18"/>
                    <a:pt x="79" y="39"/>
                    <a:pt x="79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5" name="Freeform 8"/>
            <p:cNvSpPr>
              <a:spLocks noEditPoints="1"/>
            </p:cNvSpPr>
            <p:nvPr userDrawn="1"/>
          </p:nvSpPr>
          <p:spPr bwMode="gray">
            <a:xfrm>
              <a:off x="9821863" y="2614613"/>
              <a:ext cx="1825625" cy="1751013"/>
            </a:xfrm>
            <a:custGeom>
              <a:avLst/>
              <a:gdLst>
                <a:gd name="T0" fmla="*/ 380 w 1150"/>
                <a:gd name="T1" fmla="*/ 913 h 1103"/>
                <a:gd name="T2" fmla="*/ 303 w 1150"/>
                <a:gd name="T3" fmla="*/ 1103 h 1103"/>
                <a:gd name="T4" fmla="*/ 0 w 1150"/>
                <a:gd name="T5" fmla="*/ 1103 h 1103"/>
                <a:gd name="T6" fmla="*/ 424 w 1150"/>
                <a:gd name="T7" fmla="*/ 0 h 1103"/>
                <a:gd name="T8" fmla="*/ 734 w 1150"/>
                <a:gd name="T9" fmla="*/ 0 h 1103"/>
                <a:gd name="T10" fmla="*/ 1150 w 1150"/>
                <a:gd name="T11" fmla="*/ 1103 h 1103"/>
                <a:gd name="T12" fmla="*/ 843 w 1150"/>
                <a:gd name="T13" fmla="*/ 1103 h 1103"/>
                <a:gd name="T14" fmla="*/ 774 w 1150"/>
                <a:gd name="T15" fmla="*/ 913 h 1103"/>
                <a:gd name="T16" fmla="*/ 380 w 1150"/>
                <a:gd name="T17" fmla="*/ 913 h 1103"/>
                <a:gd name="T18" fmla="*/ 581 w 1150"/>
                <a:gd name="T19" fmla="*/ 344 h 1103"/>
                <a:gd name="T20" fmla="*/ 577 w 1150"/>
                <a:gd name="T21" fmla="*/ 344 h 1103"/>
                <a:gd name="T22" fmla="*/ 456 w 1150"/>
                <a:gd name="T23" fmla="*/ 694 h 1103"/>
                <a:gd name="T24" fmla="*/ 697 w 1150"/>
                <a:gd name="T25" fmla="*/ 694 h 1103"/>
                <a:gd name="T26" fmla="*/ 581 w 1150"/>
                <a:gd name="T27" fmla="*/ 344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0" h="1103">
                  <a:moveTo>
                    <a:pt x="380" y="913"/>
                  </a:moveTo>
                  <a:lnTo>
                    <a:pt x="303" y="1103"/>
                  </a:lnTo>
                  <a:lnTo>
                    <a:pt x="0" y="1103"/>
                  </a:lnTo>
                  <a:lnTo>
                    <a:pt x="424" y="0"/>
                  </a:lnTo>
                  <a:lnTo>
                    <a:pt x="734" y="0"/>
                  </a:lnTo>
                  <a:lnTo>
                    <a:pt x="1150" y="1103"/>
                  </a:lnTo>
                  <a:lnTo>
                    <a:pt x="843" y="1103"/>
                  </a:lnTo>
                  <a:lnTo>
                    <a:pt x="774" y="913"/>
                  </a:lnTo>
                  <a:lnTo>
                    <a:pt x="380" y="913"/>
                  </a:lnTo>
                  <a:close/>
                  <a:moveTo>
                    <a:pt x="581" y="344"/>
                  </a:moveTo>
                  <a:lnTo>
                    <a:pt x="577" y="344"/>
                  </a:lnTo>
                  <a:lnTo>
                    <a:pt x="456" y="694"/>
                  </a:lnTo>
                  <a:lnTo>
                    <a:pt x="697" y="694"/>
                  </a:lnTo>
                  <a:lnTo>
                    <a:pt x="581" y="3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178505187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 </a:t>
            </a:r>
          </a:p>
        </p:txBody>
      </p:sp>
      <p:sp>
        <p:nvSpPr>
          <p:cNvPr id="10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noProof="1"/>
              <a:t>Date Month 2018</a:t>
            </a:r>
            <a:endParaRPr lang="en-GB" noProof="1"/>
          </a:p>
        </p:txBody>
      </p:sp>
      <p:sp>
        <p:nvSpPr>
          <p:cNvPr id="1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2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dirty="0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</a:t>
            </a:r>
          </a:p>
        </p:txBody>
      </p:sp>
    </p:spTree>
    <p:extLst>
      <p:ext uri="{BB962C8B-B14F-4D97-AF65-F5344CB8AC3E}">
        <p14:creationId xmlns:p14="http://schemas.microsoft.com/office/powerpoint/2010/main" val="1407510847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(Mandato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0208" y="1257010"/>
            <a:ext cx="4316400" cy="43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793231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 - 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-2378" y="0"/>
            <a:ext cx="12194382" cy="6858000"/>
          </a:xfrm>
          <a:custGeom>
            <a:avLst/>
            <a:gdLst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63913 w 12194723"/>
              <a:gd name="connsiteY5" fmla="*/ 763913 h 6857999"/>
              <a:gd name="connsiteX6" fmla="*/ 763913 w 12194723"/>
              <a:gd name="connsiteY6" fmla="*/ 6094086 h 6857999"/>
              <a:gd name="connsiteX7" fmla="*/ 11430810 w 12194723"/>
              <a:gd name="connsiteY7" fmla="*/ 6094086 h 6857999"/>
              <a:gd name="connsiteX8" fmla="*/ 11430810 w 12194723"/>
              <a:gd name="connsiteY8" fmla="*/ 763913 h 6857999"/>
              <a:gd name="connsiteX9" fmla="*/ 763913 w 12194723"/>
              <a:gd name="connsiteY9" fmla="*/ 763913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11430810 w 12194723"/>
              <a:gd name="connsiteY7" fmla="*/ 6094086 h 6857999"/>
              <a:gd name="connsiteX8" fmla="*/ 11430810 w 12194723"/>
              <a:gd name="connsiteY8" fmla="*/ 763913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11430810 w 12194723"/>
              <a:gd name="connsiteY7" fmla="*/ 6094086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97906 w 12194723"/>
              <a:gd name="connsiteY7" fmla="*/ 6094086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33360 w 12194723"/>
              <a:gd name="connsiteY7" fmla="*/ 6094086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18431 w 12194723"/>
              <a:gd name="connsiteY7" fmla="*/ 6359075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359075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482698 w 12194723"/>
              <a:gd name="connsiteY5" fmla="*/ 482850 h 6857999"/>
              <a:gd name="connsiteX6" fmla="*/ 763913 w 12194723"/>
              <a:gd name="connsiteY6" fmla="*/ 6359075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482698 w 12194723"/>
              <a:gd name="connsiteY9" fmla="*/ 482850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4129 w 12194723"/>
              <a:gd name="connsiteY5" fmla="*/ 501900 h 6857999"/>
              <a:gd name="connsiteX6" fmla="*/ 763913 w 12194723"/>
              <a:gd name="connsiteY6" fmla="*/ 6359075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504129 w 12194723"/>
              <a:gd name="connsiteY9" fmla="*/ 501900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4129 w 12194723"/>
              <a:gd name="connsiteY5" fmla="*/ 501900 h 6857999"/>
              <a:gd name="connsiteX6" fmla="*/ 506335 w 12194723"/>
              <a:gd name="connsiteY6" fmla="*/ 666613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504129 w 12194723"/>
              <a:gd name="connsiteY9" fmla="*/ 501900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4129 w 12194723"/>
              <a:gd name="connsiteY5" fmla="*/ 501900 h 6857999"/>
              <a:gd name="connsiteX6" fmla="*/ 506335 w 12194723"/>
              <a:gd name="connsiteY6" fmla="*/ 666613 h 6857999"/>
              <a:gd name="connsiteX7" fmla="*/ 7622163 w 12194723"/>
              <a:gd name="connsiteY7" fmla="*/ 6355342 h 6857999"/>
              <a:gd name="connsiteX8" fmla="*/ 1788474 w 12194723"/>
              <a:gd name="connsiteY8" fmla="*/ 508608 h 6857999"/>
              <a:gd name="connsiteX9" fmla="*/ 504129 w 12194723"/>
              <a:gd name="connsiteY9" fmla="*/ 501900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4129 w 12194723"/>
              <a:gd name="connsiteY5" fmla="*/ 501900 h 6857999"/>
              <a:gd name="connsiteX6" fmla="*/ 506335 w 12194723"/>
              <a:gd name="connsiteY6" fmla="*/ 666613 h 6857999"/>
              <a:gd name="connsiteX7" fmla="*/ 1762276 w 12194723"/>
              <a:gd name="connsiteY7" fmla="*/ 675759 h 6857999"/>
              <a:gd name="connsiteX8" fmla="*/ 1788474 w 12194723"/>
              <a:gd name="connsiteY8" fmla="*/ 508608 h 6857999"/>
              <a:gd name="connsiteX9" fmla="*/ 504129 w 12194723"/>
              <a:gd name="connsiteY9" fmla="*/ 501900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06335 w 12194723"/>
              <a:gd name="connsiteY6" fmla="*/ 666613 h 6857999"/>
              <a:gd name="connsiteX7" fmla="*/ 1762276 w 12194723"/>
              <a:gd name="connsiteY7" fmla="*/ 675759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06335 w 12194723"/>
              <a:gd name="connsiteY6" fmla="*/ 666613 h 6857999"/>
              <a:gd name="connsiteX7" fmla="*/ 1762276 w 12194723"/>
              <a:gd name="connsiteY7" fmla="*/ 675759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06335 w 12194723"/>
              <a:gd name="connsiteY6" fmla="*/ 666613 h 6857999"/>
              <a:gd name="connsiteX7" fmla="*/ 1762276 w 12194723"/>
              <a:gd name="connsiteY7" fmla="*/ 675759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06335 w 12194723"/>
              <a:gd name="connsiteY6" fmla="*/ 666613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963833 w 12194723"/>
              <a:gd name="connsiteY8" fmla="*/ 506110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996313 w 12194723"/>
              <a:gd name="connsiteY8" fmla="*/ 486123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966332 w 12194723"/>
              <a:gd name="connsiteY8" fmla="*/ 381191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86445 w 12194723"/>
              <a:gd name="connsiteY8" fmla="*/ 558575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88944 w 12194723"/>
              <a:gd name="connsiteY8" fmla="*/ 506109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88944 w 12194723"/>
              <a:gd name="connsiteY8" fmla="*/ 503610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88944 w 12194723"/>
              <a:gd name="connsiteY8" fmla="*/ 503610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53965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1454 w 12194723"/>
              <a:gd name="connsiteY8" fmla="*/ 503609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1455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7 w 12194723"/>
              <a:gd name="connsiteY8" fmla="*/ 513252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7 w 12194723"/>
              <a:gd name="connsiteY8" fmla="*/ 513252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7 w 12194723"/>
              <a:gd name="connsiteY8" fmla="*/ 513252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69076 w 12194723"/>
              <a:gd name="connsiteY8" fmla="*/ 508490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69076 w 12194723"/>
              <a:gd name="connsiteY8" fmla="*/ 508490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69076 w 12194723"/>
              <a:gd name="connsiteY8" fmla="*/ 508490 h 6857999"/>
              <a:gd name="connsiteX9" fmla="*/ 508891 w 12194723"/>
              <a:gd name="connsiteY9" fmla="*/ 51142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4723" h="6857999">
                <a:moveTo>
                  <a:pt x="0" y="0"/>
                </a:moveTo>
                <a:lnTo>
                  <a:pt x="12194723" y="0"/>
                </a:lnTo>
                <a:lnTo>
                  <a:pt x="12194723" y="6857999"/>
                </a:lnTo>
                <a:lnTo>
                  <a:pt x="0" y="6857999"/>
                </a:lnTo>
                <a:lnTo>
                  <a:pt x="0" y="0"/>
                </a:lnTo>
                <a:close/>
                <a:moveTo>
                  <a:pt x="508891" y="511425"/>
                </a:moveTo>
                <a:cubicBezTo>
                  <a:pt x="509626" y="566329"/>
                  <a:pt x="510362" y="528366"/>
                  <a:pt x="511097" y="583270"/>
                </a:cubicBezTo>
                <a:lnTo>
                  <a:pt x="1774181" y="585272"/>
                </a:lnTo>
                <a:cubicBezTo>
                  <a:pt x="1771177" y="584735"/>
                  <a:pt x="1784691" y="508891"/>
                  <a:pt x="1769076" y="508490"/>
                </a:cubicBezTo>
                <a:cubicBezTo>
                  <a:pt x="1753461" y="508089"/>
                  <a:pt x="928953" y="510447"/>
                  <a:pt x="508891" y="511425"/>
                </a:cubicBezTo>
                <a:close/>
              </a:path>
            </a:pathLst>
          </a:custGeom>
          <a:noFill/>
          <a:ln w="317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2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3238"/>
            <a:ext cx="11171238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856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>
                <a:solidFill>
                  <a:srgbClr val="595959"/>
                </a:solidFill>
              </a:rPr>
              <a:t>May 2018</a:t>
            </a:r>
            <a:endParaRPr lang="en-GB" dirty="0">
              <a:solidFill>
                <a:srgbClr val="595959"/>
              </a:solidFill>
            </a:endParaRP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smtClean="0">
                <a:solidFill>
                  <a:srgbClr val="595959"/>
                </a:solidFill>
              </a:rPr>
              <a:pPr/>
              <a:t>‹#›</a:t>
            </a:fld>
            <a:endParaRPr lang="en-GB" dirty="0">
              <a:solidFill>
                <a:srgbClr val="595959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8344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>
                <a:solidFill>
                  <a:srgbClr val="595959"/>
                </a:solidFill>
              </a:rPr>
              <a:t>DRAFT PENDING APPROVAL </a:t>
            </a:r>
            <a:endParaRPr lang="en-GB" dirty="0">
              <a:solidFill>
                <a:srgbClr val="59595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08003" y="1528763"/>
            <a:ext cx="11171741" cy="48307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5674849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81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-2381" y="0"/>
            <a:ext cx="12194382" cy="6858000"/>
          </a:xfrm>
          <a:custGeom>
            <a:avLst/>
            <a:gdLst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63913 w 12194723"/>
              <a:gd name="connsiteY5" fmla="*/ 763913 h 6857999"/>
              <a:gd name="connsiteX6" fmla="*/ 763913 w 12194723"/>
              <a:gd name="connsiteY6" fmla="*/ 6094086 h 6857999"/>
              <a:gd name="connsiteX7" fmla="*/ 11430810 w 12194723"/>
              <a:gd name="connsiteY7" fmla="*/ 6094086 h 6857999"/>
              <a:gd name="connsiteX8" fmla="*/ 11430810 w 12194723"/>
              <a:gd name="connsiteY8" fmla="*/ 763913 h 6857999"/>
              <a:gd name="connsiteX9" fmla="*/ 763913 w 12194723"/>
              <a:gd name="connsiteY9" fmla="*/ 763913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11430810 w 12194723"/>
              <a:gd name="connsiteY7" fmla="*/ 6094086 h 6857999"/>
              <a:gd name="connsiteX8" fmla="*/ 11430810 w 12194723"/>
              <a:gd name="connsiteY8" fmla="*/ 763913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11430810 w 12194723"/>
              <a:gd name="connsiteY7" fmla="*/ 6094086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97906 w 12194723"/>
              <a:gd name="connsiteY7" fmla="*/ 6094086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33360 w 12194723"/>
              <a:gd name="connsiteY7" fmla="*/ 6094086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18431 w 12194723"/>
              <a:gd name="connsiteY7" fmla="*/ 6359075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359075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482698 w 12194723"/>
              <a:gd name="connsiteY5" fmla="*/ 482850 h 6857999"/>
              <a:gd name="connsiteX6" fmla="*/ 763913 w 12194723"/>
              <a:gd name="connsiteY6" fmla="*/ 6359075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482698 w 12194723"/>
              <a:gd name="connsiteY9" fmla="*/ 482850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4129 w 12194723"/>
              <a:gd name="connsiteY5" fmla="*/ 501900 h 6857999"/>
              <a:gd name="connsiteX6" fmla="*/ 763913 w 12194723"/>
              <a:gd name="connsiteY6" fmla="*/ 6359075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504129 w 12194723"/>
              <a:gd name="connsiteY9" fmla="*/ 501900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4129 w 12194723"/>
              <a:gd name="connsiteY5" fmla="*/ 501900 h 6857999"/>
              <a:gd name="connsiteX6" fmla="*/ 506335 w 12194723"/>
              <a:gd name="connsiteY6" fmla="*/ 666613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504129 w 12194723"/>
              <a:gd name="connsiteY9" fmla="*/ 501900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4129 w 12194723"/>
              <a:gd name="connsiteY5" fmla="*/ 501900 h 6857999"/>
              <a:gd name="connsiteX6" fmla="*/ 506335 w 12194723"/>
              <a:gd name="connsiteY6" fmla="*/ 666613 h 6857999"/>
              <a:gd name="connsiteX7" fmla="*/ 7622163 w 12194723"/>
              <a:gd name="connsiteY7" fmla="*/ 6355342 h 6857999"/>
              <a:gd name="connsiteX8" fmla="*/ 1788474 w 12194723"/>
              <a:gd name="connsiteY8" fmla="*/ 508608 h 6857999"/>
              <a:gd name="connsiteX9" fmla="*/ 504129 w 12194723"/>
              <a:gd name="connsiteY9" fmla="*/ 501900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4129 w 12194723"/>
              <a:gd name="connsiteY5" fmla="*/ 501900 h 6857999"/>
              <a:gd name="connsiteX6" fmla="*/ 506335 w 12194723"/>
              <a:gd name="connsiteY6" fmla="*/ 666613 h 6857999"/>
              <a:gd name="connsiteX7" fmla="*/ 1762276 w 12194723"/>
              <a:gd name="connsiteY7" fmla="*/ 675759 h 6857999"/>
              <a:gd name="connsiteX8" fmla="*/ 1788474 w 12194723"/>
              <a:gd name="connsiteY8" fmla="*/ 508608 h 6857999"/>
              <a:gd name="connsiteX9" fmla="*/ 504129 w 12194723"/>
              <a:gd name="connsiteY9" fmla="*/ 501900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06335 w 12194723"/>
              <a:gd name="connsiteY6" fmla="*/ 666613 h 6857999"/>
              <a:gd name="connsiteX7" fmla="*/ 1762276 w 12194723"/>
              <a:gd name="connsiteY7" fmla="*/ 675759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06335 w 12194723"/>
              <a:gd name="connsiteY6" fmla="*/ 666613 h 6857999"/>
              <a:gd name="connsiteX7" fmla="*/ 1762276 w 12194723"/>
              <a:gd name="connsiteY7" fmla="*/ 675759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06335 w 12194723"/>
              <a:gd name="connsiteY6" fmla="*/ 666613 h 6857999"/>
              <a:gd name="connsiteX7" fmla="*/ 1762276 w 12194723"/>
              <a:gd name="connsiteY7" fmla="*/ 675759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06335 w 12194723"/>
              <a:gd name="connsiteY6" fmla="*/ 666613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963833 w 12194723"/>
              <a:gd name="connsiteY8" fmla="*/ 506110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996313 w 12194723"/>
              <a:gd name="connsiteY8" fmla="*/ 486123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966332 w 12194723"/>
              <a:gd name="connsiteY8" fmla="*/ 381191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86445 w 12194723"/>
              <a:gd name="connsiteY8" fmla="*/ 558575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88944 w 12194723"/>
              <a:gd name="connsiteY8" fmla="*/ 506109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88944 w 12194723"/>
              <a:gd name="connsiteY8" fmla="*/ 503610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88944 w 12194723"/>
              <a:gd name="connsiteY8" fmla="*/ 503610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53965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1454 w 12194723"/>
              <a:gd name="connsiteY8" fmla="*/ 503609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1455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7 w 12194723"/>
              <a:gd name="connsiteY8" fmla="*/ 513252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7 w 12194723"/>
              <a:gd name="connsiteY8" fmla="*/ 513252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7 w 12194723"/>
              <a:gd name="connsiteY8" fmla="*/ 513252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69076 w 12194723"/>
              <a:gd name="connsiteY8" fmla="*/ 508490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69076 w 12194723"/>
              <a:gd name="connsiteY8" fmla="*/ 508490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69076 w 12194723"/>
              <a:gd name="connsiteY8" fmla="*/ 508490 h 6857999"/>
              <a:gd name="connsiteX9" fmla="*/ 508891 w 12194723"/>
              <a:gd name="connsiteY9" fmla="*/ 51142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4723" h="6857999">
                <a:moveTo>
                  <a:pt x="0" y="0"/>
                </a:moveTo>
                <a:lnTo>
                  <a:pt x="12194723" y="0"/>
                </a:lnTo>
                <a:lnTo>
                  <a:pt x="12194723" y="6857999"/>
                </a:lnTo>
                <a:lnTo>
                  <a:pt x="0" y="6857999"/>
                </a:lnTo>
                <a:lnTo>
                  <a:pt x="0" y="0"/>
                </a:lnTo>
                <a:close/>
                <a:moveTo>
                  <a:pt x="508891" y="511425"/>
                </a:moveTo>
                <a:cubicBezTo>
                  <a:pt x="509626" y="566329"/>
                  <a:pt x="510362" y="528366"/>
                  <a:pt x="511097" y="583270"/>
                </a:cubicBezTo>
                <a:lnTo>
                  <a:pt x="1774181" y="585272"/>
                </a:lnTo>
                <a:cubicBezTo>
                  <a:pt x="1771177" y="584735"/>
                  <a:pt x="1784691" y="508891"/>
                  <a:pt x="1769076" y="508490"/>
                </a:cubicBezTo>
                <a:cubicBezTo>
                  <a:pt x="1753461" y="508089"/>
                  <a:pt x="928953" y="510447"/>
                  <a:pt x="508891" y="511425"/>
                </a:cubicBezTo>
                <a:close/>
              </a:path>
            </a:pathLst>
          </a:custGeom>
          <a:noFill/>
          <a:ln w="317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508000" y="1528763"/>
            <a:ext cx="11171238" cy="4830761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2000"/>
            </a:lvl1pPr>
            <a:lvl2pPr marL="277200" indent="-277200" defTabSz="357708">
              <a:lnSpc>
                <a:spcPct val="140000"/>
              </a:lnSpc>
              <a:spcBef>
                <a:spcPts val="0"/>
              </a:spcBef>
              <a:defRPr sz="2000"/>
            </a:lvl2pPr>
            <a:lvl3pPr marL="522000" indent="-2520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2000"/>
            </a:lvl3pPr>
            <a:lvl4pPr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2000"/>
            </a:lvl4pPr>
            <a:lvl5pPr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1800"/>
            </a:lvl5pPr>
            <a:lvl6pPr defTabSz="357708">
              <a:lnSpc>
                <a:spcPct val="140000"/>
              </a:lnSpc>
              <a:buClr>
                <a:schemeClr val="tx1"/>
              </a:buClr>
              <a:buSzPct val="75000"/>
              <a:buFont typeface="Wingdings" pitchFamily="2" charset="2"/>
              <a:buChar char=""/>
              <a:defRPr sz="140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April 2018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Restricted </a:t>
            </a:r>
          </a:p>
        </p:txBody>
      </p:sp>
    </p:spTree>
    <p:extLst>
      <p:ext uri="{BB962C8B-B14F-4D97-AF65-F5344CB8AC3E}">
        <p14:creationId xmlns:p14="http://schemas.microsoft.com/office/powerpoint/2010/main" val="1913424041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81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508000" y="1528763"/>
            <a:ext cx="11171238" cy="4830762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2000"/>
            </a:lvl1pPr>
            <a:lvl2pPr marL="277200" indent="-277200" defTabSz="357708">
              <a:lnSpc>
                <a:spcPct val="140000"/>
              </a:lnSpc>
              <a:spcBef>
                <a:spcPts val="0"/>
              </a:spcBef>
              <a:defRPr sz="2000"/>
            </a:lvl2pPr>
            <a:lvl3pPr marL="522000" indent="-2520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2000"/>
            </a:lvl3pPr>
            <a:lvl4pPr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2000"/>
            </a:lvl4pPr>
            <a:lvl5pPr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1800"/>
            </a:lvl5pPr>
            <a:lvl6pPr defTabSz="357708">
              <a:lnSpc>
                <a:spcPct val="140000"/>
              </a:lnSpc>
              <a:buClr>
                <a:schemeClr val="tx1"/>
              </a:buClr>
              <a:buSzPct val="75000"/>
              <a:buFont typeface="Wingdings" pitchFamily="2" charset="2"/>
              <a:buChar char=""/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April 2018</a:t>
            </a:r>
          </a:p>
        </p:txBody>
      </p:sp>
      <p:sp>
        <p:nvSpPr>
          <p:cNvPr id="17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Restricted </a:t>
            </a:r>
          </a:p>
        </p:txBody>
      </p:sp>
    </p:spTree>
    <p:extLst>
      <p:ext uri="{BB962C8B-B14F-4D97-AF65-F5344CB8AC3E}">
        <p14:creationId xmlns:p14="http://schemas.microsoft.com/office/powerpoint/2010/main" val="123329674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ig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7524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sz="2400" b="1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508000" y="1528763"/>
            <a:ext cx="11171238" cy="4830762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600"/>
            </a:lvl1pPr>
            <a:lvl2pPr marL="215900" indent="-215900" defTabSz="357708">
              <a:lnSpc>
                <a:spcPct val="140000"/>
              </a:lnSpc>
              <a:spcBef>
                <a:spcPts val="0"/>
              </a:spcBef>
              <a:defRPr sz="1600"/>
            </a:lvl2pPr>
            <a:lvl3pPr marL="411163" indent="-195263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1600"/>
            </a:lvl3pPr>
            <a:lvl4pPr marL="596900" indent="-185738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1600"/>
            </a:lvl4pPr>
            <a:lvl5pPr marL="766763" indent="-155575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tabLst/>
              <a:defRPr sz="1400"/>
            </a:lvl5pPr>
            <a:lvl6pPr marL="914400" indent="-144463" defTabSz="357708">
              <a:lnSpc>
                <a:spcPct val="140000"/>
              </a:lnSpc>
              <a:buClr>
                <a:schemeClr val="tx1"/>
              </a:buClr>
              <a:buSzPct val="75000"/>
              <a:buFont typeface="Wingdings" pitchFamily="2" charset="2"/>
              <a:buChar char=""/>
              <a:defRPr sz="120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April 2018</a:t>
            </a:r>
          </a:p>
        </p:txBody>
      </p:sp>
      <p:sp>
        <p:nvSpPr>
          <p:cNvPr id="1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Restricted </a:t>
            </a:r>
          </a:p>
        </p:txBody>
      </p:sp>
    </p:spTree>
    <p:extLst>
      <p:ext uri="{BB962C8B-B14F-4D97-AF65-F5344CB8AC3E}">
        <p14:creationId xmlns:p14="http://schemas.microsoft.com/office/powerpoint/2010/main" val="222898655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7516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400" b="1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3"/>
          </p:nvPr>
        </p:nvSpPr>
        <p:spPr>
          <a:xfrm>
            <a:off x="6215064" y="1528764"/>
            <a:ext cx="5464174" cy="4830761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2000"/>
            </a:lvl1pPr>
            <a:lvl2pPr marL="277200" indent="-27720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2000"/>
            </a:lvl2pPr>
            <a:lvl3pPr marL="522000" indent="-2520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2000"/>
            </a:lvl3pPr>
            <a:lvl4pPr marL="756000" indent="-241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2000"/>
            </a:lvl4pPr>
            <a:lvl5pPr marL="964800" indent="-21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1800"/>
            </a:lvl5pPr>
            <a:lvl6pPr marL="1144800" indent="-1800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n"/>
              <a:defRPr sz="140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508000" y="1528762"/>
            <a:ext cx="5468938" cy="4830763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2000"/>
            </a:lvl1pPr>
            <a:lvl2pPr marL="277200" indent="-27720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2000"/>
            </a:lvl2pPr>
            <a:lvl3pPr marL="522000" indent="-252000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2000"/>
            </a:lvl3pPr>
            <a:lvl4pPr marL="756000" indent="-241294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2000"/>
            </a:lvl4pPr>
            <a:lvl5pPr marL="964800" indent="-21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1800"/>
            </a:lvl5pPr>
            <a:lvl6pPr marL="1144800" indent="-1800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140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April 2018</a:t>
            </a:r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Restricted </a:t>
            </a:r>
          </a:p>
        </p:txBody>
      </p:sp>
    </p:spTree>
    <p:extLst>
      <p:ext uri="{BB962C8B-B14F-4D97-AF65-F5344CB8AC3E}">
        <p14:creationId xmlns:p14="http://schemas.microsoft.com/office/powerpoint/2010/main" val="2019532155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65">
          <p15:clr>
            <a:srgbClr val="FBAE40"/>
          </p15:clr>
        </p15:guide>
        <p15:guide id="3" pos="391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528763"/>
            <a:ext cx="11171238" cy="48307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75401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508010" y="508000"/>
            <a:ext cx="1269984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Restricted </a:t>
            </a:r>
          </a:p>
        </p:txBody>
      </p:sp>
      <p:sp>
        <p:nvSpPr>
          <p:cNvPr id="83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April 2018</a:t>
            </a:r>
          </a:p>
        </p:txBody>
      </p:sp>
      <p:sp>
        <p:nvSpPr>
          <p:cNvPr id="85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4" name="Text Box 11" descr="&lt;COMPANY_NAME&gt;&#10;"/>
          <p:cNvSpPr txBox="1">
            <a:spLocks noChangeArrowheads="1"/>
          </p:cNvSpPr>
          <p:nvPr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dirty="0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</a:t>
            </a:r>
          </a:p>
        </p:txBody>
      </p:sp>
    </p:spTree>
    <p:extLst>
      <p:ext uri="{BB962C8B-B14F-4D97-AF65-F5344CB8AC3E}">
        <p14:creationId xmlns:p14="http://schemas.microsoft.com/office/powerpoint/2010/main" val="1993319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  <p:sldLayoutId id="2147483793" r:id="rId21"/>
  </p:sldLayoutIdLst>
  <p:transition>
    <p:fade/>
  </p:transition>
  <p:hf hdr="0"/>
  <p:txStyles>
    <p:titleStyle>
      <a:lvl1pPr algn="l" defTabSz="1219170" rtl="0" eaLnBrk="1" latinLnBrk="0" hangingPunct="1">
        <a:lnSpc>
          <a:spcPct val="100000"/>
        </a:lnSpc>
        <a:spcBef>
          <a:spcPct val="0"/>
        </a:spcBef>
        <a:buNone/>
        <a:defRPr sz="2400" b="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85000"/>
        <a:buFont typeface="Wingdings" pitchFamily="2" charset="2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76225" indent="-276225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85000"/>
        <a:buFont typeface="Wingdings" pitchFamily="2" charset="2"/>
        <a:buChar char="n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522288" indent="-250825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75000"/>
        <a:buFont typeface="Wingdings" pitchFamily="2" charset="2"/>
        <a:buChar char="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755650" indent="-2413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75000"/>
        <a:buFont typeface="Wingdings" pitchFamily="2" charset="2"/>
        <a:buChar char=""/>
        <a:defRPr sz="2000" b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965200" indent="-212725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75000"/>
        <a:buFont typeface="Wingdings" pitchFamily="2" charset="2"/>
        <a:buChar char="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46175" indent="-180975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75000"/>
        <a:buFont typeface="Wingdings" pitchFamily="2" charset="2"/>
        <a:buChar char="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320">
          <p15:clr>
            <a:srgbClr val="F26B43"/>
          </p15:clr>
        </p15:guide>
        <p15:guide id="3" pos="7357">
          <p15:clr>
            <a:srgbClr val="F26B43"/>
          </p15:clr>
        </p15:guide>
        <p15:guide id="4" orient="horz" pos="460">
          <p15:clr>
            <a:srgbClr val="F26B43"/>
          </p15:clr>
        </p15:guide>
        <p15:guide id="5" orient="horz" pos="963">
          <p15:clr>
            <a:srgbClr val="F26B43"/>
          </p15:clr>
        </p15:guide>
        <p15:guide id="6" orient="horz" pos="938">
          <p15:clr>
            <a:srgbClr val="F26B43"/>
          </p15:clr>
        </p15:guide>
        <p15:guide id="7" orient="horz" pos="4071">
          <p15:clr>
            <a:srgbClr val="F26B43"/>
          </p15:clr>
        </p15:guide>
        <p15:guide id="8" orient="horz" pos="4006">
          <p15:clr>
            <a:srgbClr val="F26B43"/>
          </p15:clr>
        </p15:guide>
        <p15:guide id="9" pos="3765">
          <p15:clr>
            <a:srgbClr val="F26B43"/>
          </p15:clr>
        </p15:guide>
        <p15:guide id="10" pos="3915">
          <p15:clr>
            <a:srgbClr val="F26B43"/>
          </p15:clr>
        </p15:guide>
        <p15:guide id="11" orient="horz" pos="320">
          <p15:clr>
            <a:srgbClr val="F26B43"/>
          </p15:clr>
        </p15:guide>
        <p15:guide id="12" orient="horz" pos="368">
          <p15:clr>
            <a:srgbClr val="F26B43"/>
          </p15:clr>
        </p15:guide>
        <p15:guide id="13" pos="1121">
          <p15:clr>
            <a:srgbClr val="F26B43"/>
          </p15:clr>
        </p15:guide>
        <p15:guide id="14" orient="horz" pos="4225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392" y="228600"/>
            <a:ext cx="11655840" cy="548640"/>
          </a:xfrm>
          <a:prstGeom prst="rect">
            <a:avLst/>
          </a:prstGeom>
        </p:spPr>
        <p:txBody>
          <a:bodyPr vert="horz" wrap="square" lIns="91440" tIns="45720" rIns="146304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391" y="1189179"/>
            <a:ext cx="11653521" cy="1438855"/>
          </a:xfrm>
          <a:prstGeom prst="rect">
            <a:avLst/>
          </a:prstGeom>
        </p:spPr>
        <p:txBody>
          <a:bodyPr vert="horz" wrap="square" lIns="91440" tIns="91440" rIns="182880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2968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  <p:sldLayoutId id="2147483808" r:id="rId14"/>
    <p:sldLayoutId id="2147483809" r:id="rId15"/>
    <p:sldLayoutId id="2147483810" r:id="rId16"/>
    <p:sldLayoutId id="2147483811" r:id="rId17"/>
    <p:sldLayoutId id="2147483812" r:id="rId18"/>
  </p:sldLayoutIdLst>
  <p:transition>
    <p:fade/>
  </p:transition>
  <p:hf hdr="0" ftr="0" dt="0"/>
  <p:txStyles>
    <p:titleStyle>
      <a:lvl1pPr algn="l" defTabSz="914180" rtl="0" eaLnBrk="1" latinLnBrk="0" hangingPunct="1">
        <a:lnSpc>
          <a:spcPct val="100000"/>
        </a:lnSpc>
        <a:spcBef>
          <a:spcPct val="0"/>
        </a:spcBef>
        <a:buNone/>
        <a:defRPr lang="en-US" sz="2800" b="1" i="0" kern="1200" cap="none" spc="-50" baseline="0" dirty="0" smtClean="0">
          <a:ln w="3175">
            <a:noFill/>
          </a:ln>
          <a:solidFill>
            <a:schemeClr val="accent2"/>
          </a:solidFill>
          <a:effectLst/>
          <a:latin typeface="+mj-lt"/>
          <a:ea typeface="Helvetica Neue" charset="0"/>
          <a:cs typeface="Helvetica Neue" charset="0"/>
        </a:defRPr>
      </a:lvl1pPr>
    </p:titleStyle>
    <p:bodyStyle>
      <a:lvl1pPr marL="228600" marR="0" indent="-228600" algn="l" defTabSz="914180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/>
        </a:buClr>
        <a:buSzPct val="90000"/>
        <a:buFont typeface="Arial" pitchFamily="34" charset="0"/>
        <a:buChar char="•"/>
        <a:tabLst/>
        <a:defRPr sz="1600" b="0" i="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Helvetica Neue" charset="0"/>
          <a:cs typeface="Helvetica Neue" charset="0"/>
        </a:defRPr>
      </a:lvl1pPr>
      <a:lvl2pPr marL="458788" marR="0" indent="-173038" algn="l" defTabSz="914180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/>
        </a:buClr>
        <a:buSzPct val="90000"/>
        <a:buFont typeface="Arial" pitchFamily="34" charset="0"/>
        <a:buChar char="•"/>
        <a:tabLst/>
        <a:defRPr sz="1400" b="0" i="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Helvetica Neue" charset="0"/>
          <a:cs typeface="Helvetica Neue" charset="0"/>
        </a:defRPr>
      </a:lvl2pPr>
      <a:lvl3pPr marL="631825" marR="0" indent="-115888" algn="l" defTabSz="914180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/>
        </a:buClr>
        <a:buSzPct val="90000"/>
        <a:buFont typeface="Arial" pitchFamily="34" charset="0"/>
        <a:buChar char="•"/>
        <a:tabLst/>
        <a:defRPr sz="1200" b="0" i="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Helvetica Neue" charset="0"/>
          <a:cs typeface="Helvetica Neue" charset="0"/>
        </a:defRPr>
      </a:lvl3pPr>
      <a:lvl4pPr marL="803275" marR="0" indent="-114300" algn="l" defTabSz="914180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/>
        </a:buClr>
        <a:buSzPct val="90000"/>
        <a:buFont typeface="Arial" pitchFamily="34" charset="0"/>
        <a:buChar char="•"/>
        <a:tabLst/>
        <a:defRPr sz="1050" b="0" i="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Helvetica Neue" charset="0"/>
          <a:cs typeface="Helvetica Neue" charset="0"/>
        </a:defRPr>
      </a:lvl4pPr>
      <a:lvl5pPr marL="976313" marR="0" indent="-120650" algn="l" defTabSz="914180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/>
        </a:buClr>
        <a:buSzPct val="90000"/>
        <a:buFont typeface="Arial" pitchFamily="34" charset="0"/>
        <a:buChar char="•"/>
        <a:tabLst/>
        <a:defRPr sz="900" b="0" i="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Helvetica Neue" charset="0"/>
          <a:cs typeface="Helvetica Neue" charset="0"/>
        </a:defRPr>
      </a:lvl5pPr>
      <a:lvl6pPr marL="2513996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8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7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68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709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418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127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836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545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963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6723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3">
          <p15:clr>
            <a:srgbClr val="5ACBF0"/>
          </p15:clr>
        </p15:guide>
        <p15:guide id="2" pos="170">
          <p15:clr>
            <a:srgbClr val="5ACBF0"/>
          </p15:clr>
        </p15:guide>
        <p15:guide id="3" pos="734">
          <p15:clr>
            <a:srgbClr val="5ACBF0"/>
          </p15:clr>
        </p15:guide>
        <p15:guide id="4" pos="1299">
          <p15:clr>
            <a:srgbClr val="5ACBF0"/>
          </p15:clr>
        </p15:guide>
        <p15:guide id="5" pos="1863">
          <p15:clr>
            <a:srgbClr val="5ACBF0"/>
          </p15:clr>
        </p15:guide>
        <p15:guide id="6" pos="2428">
          <p15:clr>
            <a:srgbClr val="5ACBF0"/>
          </p15:clr>
        </p15:guide>
        <p15:guide id="7" pos="2992">
          <p15:clr>
            <a:srgbClr val="5ACBF0"/>
          </p15:clr>
        </p15:guide>
        <p15:guide id="8" pos="3557">
          <p15:clr>
            <a:srgbClr val="5ACBF0"/>
          </p15:clr>
        </p15:guide>
        <p15:guide id="9" pos="4121">
          <p15:clr>
            <a:srgbClr val="5ACBF0"/>
          </p15:clr>
        </p15:guide>
        <p15:guide id="10" pos="4686">
          <p15:clr>
            <a:srgbClr val="5ACBF0"/>
          </p15:clr>
        </p15:guide>
        <p15:guide id="11" pos="5250">
          <p15:clr>
            <a:srgbClr val="5ACBF0"/>
          </p15:clr>
        </p15:guide>
        <p15:guide id="12" pos="5815">
          <p15:clr>
            <a:srgbClr val="5ACBF0"/>
          </p15:clr>
        </p15:guide>
        <p15:guide id="13" pos="6379">
          <p15:clr>
            <a:srgbClr val="5ACBF0"/>
          </p15:clr>
        </p15:guide>
        <p15:guide id="14" pos="6944">
          <p15:clr>
            <a:srgbClr val="5ACBF0"/>
          </p15:clr>
        </p15:guide>
        <p15:guide id="15" pos="7508">
          <p15:clr>
            <a:srgbClr val="5ACBF0"/>
          </p15:clr>
        </p15:guide>
        <p15:guide id="16" pos="282">
          <p15:clr>
            <a:srgbClr val="C35EA4"/>
          </p15:clr>
        </p15:guide>
        <p15:guide id="17" pos="7396">
          <p15:clr>
            <a:srgbClr val="C35EA4"/>
          </p15:clr>
        </p15:guide>
        <p15:guide id="18" orient="horz" pos="748">
          <p15:clr>
            <a:srgbClr val="5ACBF0"/>
          </p15:clr>
        </p15:guide>
        <p15:guide id="19" orient="horz" pos="1313">
          <p15:clr>
            <a:srgbClr val="5ACBF0"/>
          </p15:clr>
        </p15:guide>
        <p15:guide id="20" orient="horz" pos="1878">
          <p15:clr>
            <a:srgbClr val="5ACBF0"/>
          </p15:clr>
        </p15:guide>
        <p15:guide id="21" orient="horz" pos="2442">
          <p15:clr>
            <a:srgbClr val="5ACBF0"/>
          </p15:clr>
        </p15:guide>
        <p15:guide id="22" orient="horz" pos="3007">
          <p15:clr>
            <a:srgbClr val="5ACBF0"/>
          </p15:clr>
        </p15:guide>
        <p15:guide id="23" orient="horz" pos="3572">
          <p15:clr>
            <a:srgbClr val="5ACBF0"/>
          </p15:clr>
        </p15:guide>
        <p15:guide id="24" orient="horz" pos="4137">
          <p15:clr>
            <a:srgbClr val="5ACBF0"/>
          </p15:clr>
        </p15:guide>
        <p15:guide id="25" orient="horz" pos="296">
          <p15:clr>
            <a:srgbClr val="C35EA4"/>
          </p15:clr>
        </p15:guide>
        <p15:guide id="26" orient="horz" pos="402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528763"/>
            <a:ext cx="11171238" cy="48307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75401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Rectangle 3" descr="&lt;Shell Yellow Bar&gt;" title="&lt;Shell Yellow Bar&gt;"/>
          <p:cNvSpPr/>
          <p:nvPr userDrawn="1"/>
        </p:nvSpPr>
        <p:spPr bwMode="gray">
          <a:xfrm>
            <a:off x="508010" y="508000"/>
            <a:ext cx="1269984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 </a:t>
            </a:r>
          </a:p>
        </p:txBody>
      </p:sp>
      <p:sp>
        <p:nvSpPr>
          <p:cNvPr id="83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noProof="1"/>
              <a:t>Date Month 2018</a:t>
            </a:r>
            <a:endParaRPr lang="en-GB" noProof="1"/>
          </a:p>
        </p:txBody>
      </p:sp>
      <p:sp>
        <p:nvSpPr>
          <p:cNvPr id="85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4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</a:t>
            </a:r>
          </a:p>
        </p:txBody>
      </p:sp>
    </p:spTree>
    <p:extLst>
      <p:ext uri="{BB962C8B-B14F-4D97-AF65-F5344CB8AC3E}">
        <p14:creationId xmlns:p14="http://schemas.microsoft.com/office/powerpoint/2010/main" val="1705291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  <p:sldLayoutId id="2147483830" r:id="rId16"/>
    <p:sldLayoutId id="2147483831" r:id="rId17"/>
    <p:sldLayoutId id="2147483834" r:id="rId18"/>
  </p:sldLayoutIdLst>
  <p:transition>
    <p:fade/>
  </p:transition>
  <p:hf hdr="0" ftr="0" dt="0"/>
  <p:txStyles>
    <p:titleStyle>
      <a:lvl1pPr algn="l" defTabSz="1219170" rtl="0" eaLnBrk="1" latinLnBrk="0" hangingPunct="1">
        <a:lnSpc>
          <a:spcPct val="100000"/>
        </a:lnSpc>
        <a:spcBef>
          <a:spcPct val="0"/>
        </a:spcBef>
        <a:buNone/>
        <a:defRPr sz="2400" b="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85000"/>
        <a:buFont typeface="Wingdings" pitchFamily="2" charset="2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30400" indent="-2304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85000"/>
        <a:buFont typeface="Wingdings" pitchFamily="2" charset="2"/>
        <a:buChar char="n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459000" indent="-2286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75000"/>
        <a:buFont typeface="Wingdings" pitchFamily="2" charset="2"/>
        <a:buChar char="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687600" indent="-2286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75000"/>
        <a:buFont typeface="Wingdings" pitchFamily="2" charset="2"/>
        <a:buChar char=""/>
        <a:defRPr sz="1800" b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890800" indent="-2032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75000"/>
        <a:buFont typeface="Wingdings" pitchFamily="2" charset="2"/>
        <a:buChar char="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43200" indent="-1524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75000"/>
        <a:buFont typeface="Wingdings" pitchFamily="2" charset="2"/>
        <a:buChar char="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320">
          <p15:clr>
            <a:srgbClr val="F26B43"/>
          </p15:clr>
        </p15:guide>
        <p15:guide id="3" pos="7357">
          <p15:clr>
            <a:srgbClr val="F26B43"/>
          </p15:clr>
        </p15:guide>
        <p15:guide id="4" orient="horz" pos="444">
          <p15:clr>
            <a:srgbClr val="F26B43"/>
          </p15:clr>
        </p15:guide>
        <p15:guide id="5" orient="horz" pos="963">
          <p15:clr>
            <a:srgbClr val="F26B43"/>
          </p15:clr>
        </p15:guide>
        <p15:guide id="6" orient="horz" pos="928">
          <p15:clr>
            <a:srgbClr val="F26B43"/>
          </p15:clr>
        </p15:guide>
        <p15:guide id="7" orient="horz" pos="4071">
          <p15:clr>
            <a:srgbClr val="F26B43"/>
          </p15:clr>
        </p15:guide>
        <p15:guide id="8" orient="horz" pos="4006">
          <p15:clr>
            <a:srgbClr val="F26B43"/>
          </p15:clr>
        </p15:guide>
        <p15:guide id="9" pos="3765">
          <p15:clr>
            <a:srgbClr val="F26B43"/>
          </p15:clr>
        </p15:guide>
        <p15:guide id="10" pos="3915">
          <p15:clr>
            <a:srgbClr val="F26B43"/>
          </p15:clr>
        </p15:guide>
        <p15:guide id="11" orient="horz" pos="320">
          <p15:clr>
            <a:srgbClr val="F26B43"/>
          </p15:clr>
        </p15:guide>
        <p15:guide id="12" orient="horz" pos="368">
          <p15:clr>
            <a:srgbClr val="F26B43"/>
          </p15:clr>
        </p15:guide>
        <p15:guide id="13" pos="1121">
          <p15:clr>
            <a:srgbClr val="F26B43"/>
          </p15:clr>
        </p15:guide>
        <p15:guide id="14" orient="horz" pos="422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4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02F099-C09A-4163-AD57-1956CE7245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1331"/>
          <a:stretch/>
        </p:blipFill>
        <p:spPr>
          <a:xfrm>
            <a:off x="0" y="2857265"/>
            <a:ext cx="3386266" cy="1313584"/>
          </a:xfrm>
          <a:prstGeom prst="rect">
            <a:avLst/>
          </a:prstGeom>
          <a:noFill/>
        </p:spPr>
      </p:pic>
      <p:sp>
        <p:nvSpPr>
          <p:cNvPr id="22" name="Title 21"/>
          <p:cNvSpPr>
            <a:spLocks noGrp="1"/>
          </p:cNvSpPr>
          <p:nvPr>
            <p:ph type="ctrTitle"/>
          </p:nvPr>
        </p:nvSpPr>
        <p:spPr>
          <a:xfrm>
            <a:off x="1779995" y="214269"/>
            <a:ext cx="6532374" cy="2699100"/>
          </a:xfrm>
        </p:spPr>
        <p:txBody>
          <a:bodyPr/>
          <a:lstStyle/>
          <a:p>
            <a:pPr defTabSz="1038825">
              <a:spcBef>
                <a:spcPts val="0"/>
              </a:spcBef>
            </a:pPr>
            <a:r>
              <a:rPr lang="en-GB" sz="2000" b="1" dirty="0"/>
              <a:t>Anomaly detection and generation in time-series for predictive asset maintenance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Final presentation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10</a:t>
            </a:r>
            <a:r>
              <a:rPr lang="en-US" sz="1600" baseline="30000" dirty="0">
                <a:latin typeface="+mn-lt"/>
              </a:rPr>
              <a:t>th</a:t>
            </a:r>
            <a:r>
              <a:rPr lang="en-US" sz="1600" dirty="0">
                <a:latin typeface="+mn-lt"/>
              </a:rPr>
              <a:t> September 2019</a:t>
            </a:r>
          </a:p>
        </p:txBody>
      </p:sp>
      <p:sp>
        <p:nvSpPr>
          <p:cNvPr id="23" name="Subtitle 22"/>
          <p:cNvSpPr>
            <a:spLocks noGrp="1"/>
          </p:cNvSpPr>
          <p:nvPr>
            <p:ph type="subTitle" idx="1"/>
          </p:nvPr>
        </p:nvSpPr>
        <p:spPr>
          <a:xfrm>
            <a:off x="1906095" y="3749900"/>
            <a:ext cx="9899747" cy="749808"/>
          </a:xfrm>
        </p:spPr>
        <p:txBody>
          <a:bodyPr/>
          <a:lstStyle/>
          <a:p>
            <a:r>
              <a:rPr lang="en-GB" dirty="0"/>
              <a:t>  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1779490" y="4829239"/>
            <a:ext cx="7810528" cy="237600"/>
          </a:xfrm>
        </p:spPr>
        <p:txBody>
          <a:bodyPr/>
          <a:lstStyle/>
          <a:p>
            <a:r>
              <a:rPr lang="en-GB" sz="1600" dirty="0"/>
              <a:t>Hitesh Kumar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1779490" y="5049222"/>
            <a:ext cx="7810528" cy="237600"/>
          </a:xfrm>
        </p:spPr>
        <p:txBody>
          <a:bodyPr/>
          <a:lstStyle/>
          <a:p>
            <a:r>
              <a:rPr lang="en-GB" sz="1600" dirty="0"/>
              <a:t>Department of Earth Science and Engineering - Imperial College London</a:t>
            </a:r>
          </a:p>
          <a:p>
            <a:r>
              <a:rPr lang="en-GB" sz="1600" dirty="0"/>
              <a:t>Data Science - Shell Research Limited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</a:t>
            </a:fld>
            <a:endParaRPr lang="en-GB" noProof="1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September 2019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0D78E2-A3D0-4A8B-8717-2090384E8D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0" t="21625" r="4007" b="13618"/>
          <a:stretch/>
        </p:blipFill>
        <p:spPr>
          <a:xfrm>
            <a:off x="7289988" y="2509503"/>
            <a:ext cx="4950355" cy="19338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378DD6-707F-4CF0-89DC-5D004CAFBF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2" t="11497" r="6936" b="10997"/>
          <a:stretch/>
        </p:blipFill>
        <p:spPr>
          <a:xfrm>
            <a:off x="3351814" y="2509503"/>
            <a:ext cx="4082902" cy="193380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A9D5652-4C5F-4792-91E4-F1C038DB59AA}"/>
              </a:ext>
            </a:extLst>
          </p:cNvPr>
          <p:cNvCxnSpPr/>
          <p:nvPr/>
        </p:nvCxnSpPr>
        <p:spPr>
          <a:xfrm>
            <a:off x="0" y="2501193"/>
            <a:ext cx="121920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D7F397-963C-44F3-918C-7E9625C0B289}"/>
              </a:ext>
            </a:extLst>
          </p:cNvPr>
          <p:cNvCxnSpPr>
            <a:cxnSpLocks/>
          </p:cNvCxnSpPr>
          <p:nvPr/>
        </p:nvCxnSpPr>
        <p:spPr>
          <a:xfrm>
            <a:off x="3351813" y="2501193"/>
            <a:ext cx="0" cy="2051691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1A9268D-F2C4-4129-94E6-D97B6E66A56B}"/>
              </a:ext>
            </a:extLst>
          </p:cNvPr>
          <p:cNvCxnSpPr>
            <a:cxnSpLocks/>
          </p:cNvCxnSpPr>
          <p:nvPr/>
        </p:nvCxnSpPr>
        <p:spPr>
          <a:xfrm>
            <a:off x="7434716" y="2492801"/>
            <a:ext cx="0" cy="2051691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1A85681B-8CB7-4BBB-BBC1-52800C2B5F5B}"/>
              </a:ext>
            </a:extLst>
          </p:cNvPr>
          <p:cNvSpPr/>
          <p:nvPr/>
        </p:nvSpPr>
        <p:spPr>
          <a:xfrm>
            <a:off x="0" y="4174980"/>
            <a:ext cx="3340800" cy="26833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FB243D-BE7B-4F8E-BD40-31F81977D5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401" y="764272"/>
            <a:ext cx="3400667" cy="123127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Our data-set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10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153ECC-D774-42F3-9133-6929966A1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719" y="1465273"/>
            <a:ext cx="3733800" cy="704850"/>
          </a:xfrm>
          <a:prstGeom prst="rect">
            <a:avLst/>
          </a:prstGeom>
        </p:spPr>
      </p:pic>
      <p:sp>
        <p:nvSpPr>
          <p:cNvPr id="9" name="Title 21">
            <a:extLst>
              <a:ext uri="{FF2B5EF4-FFF2-40B4-BE49-F238E27FC236}">
                <a16:creationId xmlns:a16="http://schemas.microsoft.com/office/drawing/2014/main" id="{B0F56F0B-FEEE-4992-A073-E9F71CCA74E3}"/>
              </a:ext>
            </a:extLst>
          </p:cNvPr>
          <p:cNvSpPr txBox="1">
            <a:spLocks/>
          </p:cNvSpPr>
          <p:nvPr/>
        </p:nvSpPr>
        <p:spPr bwMode="auto">
          <a:xfrm>
            <a:off x="508000" y="1608463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defTabSz="1038825">
              <a:spcBef>
                <a:spcPts val="0"/>
              </a:spcBef>
            </a:pPr>
            <a:endParaRPr lang="en-US" sz="1800" dirty="0">
              <a:solidFill>
                <a:srgbClr val="404040"/>
              </a:solidFill>
              <a:latin typeface="Futura Medium"/>
              <a:ea typeface="+mn-ea"/>
              <a:cs typeface="+mn-cs"/>
            </a:endParaRPr>
          </a:p>
          <a:p>
            <a:pPr lvl="0" defTabSz="1038825">
              <a:spcBef>
                <a:spcPts val="0"/>
              </a:spcBef>
            </a:pPr>
            <a:r>
              <a:rPr lang="en-US" sz="1800" dirty="0">
                <a:solidFill>
                  <a:srgbClr val="404040"/>
                </a:solidFill>
                <a:latin typeface="Futura Medium"/>
                <a:ea typeface="+mn-ea"/>
                <a:cs typeface="+mn-cs"/>
              </a:rPr>
              <a:t>N = ~130,000 at 10 minute intervals (~2.5 years of data!)</a:t>
            </a: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r>
              <a:rPr lang="en-US" sz="1800" dirty="0">
                <a:latin typeface="+mn-lt"/>
              </a:rPr>
              <a:t>M = 405, but only 227 from the actual compressor</a:t>
            </a: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88646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Our data-set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11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9" name="Title 21">
            <a:extLst>
              <a:ext uri="{FF2B5EF4-FFF2-40B4-BE49-F238E27FC236}">
                <a16:creationId xmlns:a16="http://schemas.microsoft.com/office/drawing/2014/main" id="{B0F56F0B-FEEE-4992-A073-E9F71CCA74E3}"/>
              </a:ext>
            </a:extLst>
          </p:cNvPr>
          <p:cNvSpPr txBox="1">
            <a:spLocks/>
          </p:cNvSpPr>
          <p:nvPr/>
        </p:nvSpPr>
        <p:spPr bwMode="auto">
          <a:xfrm>
            <a:off x="508000" y="1608463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EEA63E10-880A-402B-8E87-25197241D02F}"/>
              </a:ext>
            </a:extLst>
          </p:cNvPr>
          <p:cNvSpPr txBox="1">
            <a:spLocks/>
          </p:cNvSpPr>
          <p:nvPr/>
        </p:nvSpPr>
        <p:spPr bwMode="auto">
          <a:xfrm>
            <a:off x="508000" y="140192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r>
              <a:rPr lang="en-US" sz="1800" dirty="0">
                <a:latin typeface="+mn-lt"/>
              </a:rPr>
              <a:t>Lets look at time first:</a:t>
            </a: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r>
              <a:rPr lang="en-US" sz="1800" dirty="0">
                <a:latin typeface="+mn-lt"/>
              </a:rPr>
              <a:t>Sometimes the compressor is offline</a:t>
            </a: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837278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Our data-set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12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9" name="Title 21">
            <a:extLst>
              <a:ext uri="{FF2B5EF4-FFF2-40B4-BE49-F238E27FC236}">
                <a16:creationId xmlns:a16="http://schemas.microsoft.com/office/drawing/2014/main" id="{B0F56F0B-FEEE-4992-A073-E9F71CCA74E3}"/>
              </a:ext>
            </a:extLst>
          </p:cNvPr>
          <p:cNvSpPr txBox="1">
            <a:spLocks/>
          </p:cNvSpPr>
          <p:nvPr/>
        </p:nvSpPr>
        <p:spPr bwMode="auto">
          <a:xfrm>
            <a:off x="508000" y="1608463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EEA63E10-880A-402B-8E87-25197241D02F}"/>
              </a:ext>
            </a:extLst>
          </p:cNvPr>
          <p:cNvSpPr txBox="1">
            <a:spLocks/>
          </p:cNvSpPr>
          <p:nvPr/>
        </p:nvSpPr>
        <p:spPr bwMode="auto">
          <a:xfrm>
            <a:off x="508000" y="140192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FA460DB-F3AF-49FB-94BA-867B2977F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419" y="1212648"/>
            <a:ext cx="8860697" cy="493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7171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Our data-set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13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9" name="Title 21">
            <a:extLst>
              <a:ext uri="{FF2B5EF4-FFF2-40B4-BE49-F238E27FC236}">
                <a16:creationId xmlns:a16="http://schemas.microsoft.com/office/drawing/2014/main" id="{B0F56F0B-FEEE-4992-A073-E9F71CCA74E3}"/>
              </a:ext>
            </a:extLst>
          </p:cNvPr>
          <p:cNvSpPr txBox="1">
            <a:spLocks/>
          </p:cNvSpPr>
          <p:nvPr/>
        </p:nvSpPr>
        <p:spPr bwMode="auto">
          <a:xfrm>
            <a:off x="508000" y="1608463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EEA63E10-880A-402B-8E87-25197241D02F}"/>
              </a:ext>
            </a:extLst>
          </p:cNvPr>
          <p:cNvSpPr txBox="1">
            <a:spLocks/>
          </p:cNvSpPr>
          <p:nvPr/>
        </p:nvSpPr>
        <p:spPr bwMode="auto">
          <a:xfrm>
            <a:off x="508000" y="140192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r>
              <a:rPr lang="en-US" sz="1800" dirty="0">
                <a:latin typeface="+mn-lt"/>
              </a:rPr>
              <a:t>Lets look at time first:</a:t>
            </a: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r>
              <a:rPr lang="en-US" sz="1800" dirty="0">
                <a:latin typeface="+mn-lt"/>
              </a:rPr>
              <a:t>Sometimes the compressor is offline</a:t>
            </a: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r>
              <a:rPr lang="en-US" sz="1800" dirty="0">
                <a:latin typeface="+mn-lt"/>
              </a:rPr>
              <a:t>This is not “normal” behavior”</a:t>
            </a: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r>
              <a:rPr lang="en-US" sz="1800" dirty="0">
                <a:latin typeface="+mn-lt"/>
              </a:rPr>
              <a:t>Get rid of it</a:t>
            </a: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75812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Our data-set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14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153ECC-D774-42F3-9133-6929966A1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0" y="1465274"/>
            <a:ext cx="3733800" cy="704850"/>
          </a:xfrm>
          <a:prstGeom prst="rect">
            <a:avLst/>
          </a:prstGeom>
        </p:spPr>
      </p:pic>
      <p:sp>
        <p:nvSpPr>
          <p:cNvPr id="9" name="Title 21">
            <a:extLst>
              <a:ext uri="{FF2B5EF4-FFF2-40B4-BE49-F238E27FC236}">
                <a16:creationId xmlns:a16="http://schemas.microsoft.com/office/drawing/2014/main" id="{B0F56F0B-FEEE-4992-A073-E9F71CCA74E3}"/>
              </a:ext>
            </a:extLst>
          </p:cNvPr>
          <p:cNvSpPr txBox="1">
            <a:spLocks/>
          </p:cNvSpPr>
          <p:nvPr/>
        </p:nvSpPr>
        <p:spPr bwMode="auto">
          <a:xfrm>
            <a:off x="508000" y="1608463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defTabSz="1038825">
              <a:spcBef>
                <a:spcPts val="0"/>
              </a:spcBef>
            </a:pPr>
            <a:endParaRPr lang="en-US" sz="1800" dirty="0">
              <a:solidFill>
                <a:srgbClr val="404040"/>
              </a:solidFill>
              <a:latin typeface="Futura Medium"/>
              <a:ea typeface="+mn-ea"/>
              <a:cs typeface="+mn-cs"/>
            </a:endParaRPr>
          </a:p>
          <a:p>
            <a:pPr lvl="0" defTabSz="1038825">
              <a:spcBef>
                <a:spcPts val="0"/>
              </a:spcBef>
            </a:pPr>
            <a:r>
              <a:rPr lang="en-US" sz="1800" dirty="0">
                <a:solidFill>
                  <a:srgbClr val="404040"/>
                </a:solidFill>
                <a:latin typeface="Futura Medium"/>
                <a:ea typeface="+mn-ea"/>
                <a:cs typeface="+mn-cs"/>
              </a:rPr>
              <a:t>N = ~</a:t>
            </a:r>
            <a:r>
              <a:rPr lang="en-US" sz="1800" strike="sngStrike" dirty="0">
                <a:solidFill>
                  <a:srgbClr val="404040"/>
                </a:solidFill>
                <a:latin typeface="Futura Medium"/>
                <a:ea typeface="+mn-ea"/>
                <a:cs typeface="+mn-cs"/>
              </a:rPr>
              <a:t>130,000</a:t>
            </a:r>
            <a:r>
              <a:rPr lang="en-US" sz="1800" dirty="0">
                <a:solidFill>
                  <a:srgbClr val="404040"/>
                </a:solidFill>
                <a:latin typeface="Futura Medium"/>
                <a:ea typeface="+mn-ea"/>
                <a:cs typeface="+mn-cs"/>
              </a:rPr>
              <a:t> </a:t>
            </a:r>
            <a:r>
              <a:rPr lang="en-US" sz="1800" dirty="0">
                <a:solidFill>
                  <a:srgbClr val="00B050"/>
                </a:solidFill>
                <a:latin typeface="Futura Medium"/>
                <a:ea typeface="+mn-ea"/>
                <a:cs typeface="+mn-cs"/>
              </a:rPr>
              <a:t>~106,000</a:t>
            </a:r>
            <a:endParaRPr lang="en-US" sz="1800" strike="sngStrike" dirty="0">
              <a:solidFill>
                <a:srgbClr val="00B050"/>
              </a:solidFill>
              <a:latin typeface="Futura Medium"/>
              <a:ea typeface="+mn-ea"/>
              <a:cs typeface="+mn-cs"/>
            </a:endParaRPr>
          </a:p>
          <a:p>
            <a:pPr lvl="0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r>
              <a:rPr lang="en-US" sz="1800" dirty="0">
                <a:latin typeface="+mn-lt"/>
              </a:rPr>
              <a:t>M = 405, but only 227 from the actual compressor</a:t>
            </a: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824717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Our data-set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15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EEA63E10-880A-402B-8E87-25197241D02F}"/>
              </a:ext>
            </a:extLst>
          </p:cNvPr>
          <p:cNvSpPr txBox="1">
            <a:spLocks/>
          </p:cNvSpPr>
          <p:nvPr/>
        </p:nvSpPr>
        <p:spPr bwMode="auto">
          <a:xfrm>
            <a:off x="508000" y="140192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r>
              <a:rPr lang="en-US" sz="1800" dirty="0">
                <a:latin typeface="+mn-lt"/>
              </a:rPr>
              <a:t>Also, we observe the scale of the data changing really strangely at times…</a:t>
            </a: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12521808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Our data-set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16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9" name="Title 21">
            <a:extLst>
              <a:ext uri="{FF2B5EF4-FFF2-40B4-BE49-F238E27FC236}">
                <a16:creationId xmlns:a16="http://schemas.microsoft.com/office/drawing/2014/main" id="{B0F56F0B-FEEE-4992-A073-E9F71CCA74E3}"/>
              </a:ext>
            </a:extLst>
          </p:cNvPr>
          <p:cNvSpPr txBox="1">
            <a:spLocks/>
          </p:cNvSpPr>
          <p:nvPr/>
        </p:nvSpPr>
        <p:spPr bwMode="auto">
          <a:xfrm>
            <a:off x="508000" y="1608463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385E8D-4500-4A9A-BD29-D263B7CF5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336" y="1277256"/>
            <a:ext cx="9173738" cy="511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4749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Our data-set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17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9" name="Title 21">
            <a:extLst>
              <a:ext uri="{FF2B5EF4-FFF2-40B4-BE49-F238E27FC236}">
                <a16:creationId xmlns:a16="http://schemas.microsoft.com/office/drawing/2014/main" id="{B0F56F0B-FEEE-4992-A073-E9F71CCA74E3}"/>
              </a:ext>
            </a:extLst>
          </p:cNvPr>
          <p:cNvSpPr txBox="1">
            <a:spLocks/>
          </p:cNvSpPr>
          <p:nvPr/>
        </p:nvSpPr>
        <p:spPr bwMode="auto">
          <a:xfrm>
            <a:off x="508000" y="1608463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EEA63E10-880A-402B-8E87-25197241D02F}"/>
              </a:ext>
            </a:extLst>
          </p:cNvPr>
          <p:cNvSpPr txBox="1">
            <a:spLocks/>
          </p:cNvSpPr>
          <p:nvPr/>
        </p:nvSpPr>
        <p:spPr bwMode="auto">
          <a:xfrm>
            <a:off x="508000" y="140192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r>
              <a:rPr lang="en-US" sz="1800" dirty="0">
                <a:latin typeface="+mn-lt"/>
              </a:rPr>
              <a:t>Lets look at time first:</a:t>
            </a: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r>
              <a:rPr lang="en-US" sz="1800" dirty="0">
                <a:latin typeface="+mn-lt"/>
              </a:rPr>
              <a:t>Also, we observe the scale of the data changing really strangely at times…</a:t>
            </a: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r>
              <a:rPr lang="en-US" sz="1800" dirty="0">
                <a:latin typeface="+mn-lt"/>
              </a:rPr>
              <a:t>We have no idea what units it was changed to and from</a:t>
            </a: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r>
              <a:rPr lang="en-US" sz="1800" dirty="0">
                <a:latin typeface="+mn-lt"/>
              </a:rPr>
              <a:t>We tried rolling window normalization, squashing (sigmoid, tanh etc.)  and other stuff</a:t>
            </a: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897039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Our data-set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18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9" name="Title 21">
            <a:extLst>
              <a:ext uri="{FF2B5EF4-FFF2-40B4-BE49-F238E27FC236}">
                <a16:creationId xmlns:a16="http://schemas.microsoft.com/office/drawing/2014/main" id="{B0F56F0B-FEEE-4992-A073-E9F71CCA74E3}"/>
              </a:ext>
            </a:extLst>
          </p:cNvPr>
          <p:cNvSpPr txBox="1">
            <a:spLocks/>
          </p:cNvSpPr>
          <p:nvPr/>
        </p:nvSpPr>
        <p:spPr bwMode="auto">
          <a:xfrm>
            <a:off x="508000" y="1608463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EEA63E10-880A-402B-8E87-25197241D02F}"/>
              </a:ext>
            </a:extLst>
          </p:cNvPr>
          <p:cNvSpPr txBox="1">
            <a:spLocks/>
          </p:cNvSpPr>
          <p:nvPr/>
        </p:nvSpPr>
        <p:spPr bwMode="auto">
          <a:xfrm>
            <a:off x="508000" y="140192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3" name="Title 21">
            <a:extLst>
              <a:ext uri="{FF2B5EF4-FFF2-40B4-BE49-F238E27FC236}">
                <a16:creationId xmlns:a16="http://schemas.microsoft.com/office/drawing/2014/main" id="{00C6AE12-C937-4F28-9FD1-EAECD601A318}"/>
              </a:ext>
            </a:extLst>
          </p:cNvPr>
          <p:cNvSpPr txBox="1">
            <a:spLocks/>
          </p:cNvSpPr>
          <p:nvPr/>
        </p:nvSpPr>
        <p:spPr bwMode="auto">
          <a:xfrm>
            <a:off x="508000" y="1567391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r>
              <a:rPr lang="en-US" sz="1800" dirty="0">
                <a:latin typeface="+mn-lt"/>
              </a:rPr>
              <a:t>So we decided to instead take the differences between time-steps: </a:t>
            </a: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0D0E459-78B0-49D7-B271-01E4B683C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056" y="2525111"/>
            <a:ext cx="4066384" cy="116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523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Our data-set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19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9" name="Title 21">
            <a:extLst>
              <a:ext uri="{FF2B5EF4-FFF2-40B4-BE49-F238E27FC236}">
                <a16:creationId xmlns:a16="http://schemas.microsoft.com/office/drawing/2014/main" id="{B0F56F0B-FEEE-4992-A073-E9F71CCA74E3}"/>
              </a:ext>
            </a:extLst>
          </p:cNvPr>
          <p:cNvSpPr txBox="1">
            <a:spLocks/>
          </p:cNvSpPr>
          <p:nvPr/>
        </p:nvSpPr>
        <p:spPr bwMode="auto">
          <a:xfrm>
            <a:off x="508000" y="1608463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defTabSz="1038825">
              <a:spcBef>
                <a:spcPts val="0"/>
              </a:spcBef>
            </a:pPr>
            <a:endParaRPr lang="en-US" sz="1800" dirty="0">
              <a:solidFill>
                <a:srgbClr val="404040"/>
              </a:solidFill>
              <a:latin typeface="Futura Medium"/>
              <a:ea typeface="+mn-ea"/>
              <a:cs typeface="+mn-cs"/>
            </a:endParaRPr>
          </a:p>
          <a:p>
            <a:pPr lvl="0" defTabSz="1038825">
              <a:spcBef>
                <a:spcPts val="0"/>
              </a:spcBef>
            </a:pPr>
            <a:r>
              <a:rPr lang="en-US" sz="1800" dirty="0">
                <a:solidFill>
                  <a:srgbClr val="404040"/>
                </a:solidFill>
                <a:latin typeface="Futura Medium"/>
                <a:ea typeface="+mn-ea"/>
                <a:cs typeface="+mn-cs"/>
              </a:rPr>
              <a:t>N = ~</a:t>
            </a:r>
            <a:r>
              <a:rPr lang="en-US" sz="1800" strike="sngStrike" dirty="0">
                <a:solidFill>
                  <a:srgbClr val="404040"/>
                </a:solidFill>
                <a:latin typeface="Futura Medium"/>
                <a:ea typeface="+mn-ea"/>
                <a:cs typeface="+mn-cs"/>
              </a:rPr>
              <a:t>130,000</a:t>
            </a:r>
            <a:r>
              <a:rPr lang="en-US" sz="1800" dirty="0">
                <a:solidFill>
                  <a:srgbClr val="404040"/>
                </a:solidFill>
                <a:latin typeface="Futura Medium"/>
                <a:ea typeface="+mn-ea"/>
                <a:cs typeface="+mn-cs"/>
              </a:rPr>
              <a:t> </a:t>
            </a:r>
            <a:r>
              <a:rPr lang="en-US" sz="1800" dirty="0">
                <a:solidFill>
                  <a:srgbClr val="00B050"/>
                </a:solidFill>
                <a:latin typeface="Futura Medium"/>
                <a:ea typeface="+mn-ea"/>
                <a:cs typeface="+mn-cs"/>
              </a:rPr>
              <a:t>~</a:t>
            </a:r>
            <a:r>
              <a:rPr lang="en-US" sz="1800" strike="sngStrike" dirty="0">
                <a:solidFill>
                  <a:srgbClr val="00B050"/>
                </a:solidFill>
                <a:latin typeface="Futura Medium"/>
                <a:ea typeface="+mn-ea"/>
                <a:cs typeface="+mn-cs"/>
              </a:rPr>
              <a:t>106,000</a:t>
            </a:r>
            <a:r>
              <a:rPr lang="en-US" sz="1800" dirty="0">
                <a:solidFill>
                  <a:srgbClr val="00B050"/>
                </a:solidFill>
                <a:latin typeface="Futura Medium"/>
                <a:ea typeface="+mn-ea"/>
                <a:cs typeface="+mn-cs"/>
              </a:rPr>
              <a:t> ~105,999</a:t>
            </a:r>
          </a:p>
          <a:p>
            <a:pPr lvl="0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r>
              <a:rPr lang="en-US" sz="1800" dirty="0">
                <a:latin typeface="+mn-lt"/>
              </a:rPr>
              <a:t>M = 405, but only 227 from the actual compressor</a:t>
            </a: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F9534AC-97C5-4571-8FEC-87F5C77CA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443" y="1465273"/>
            <a:ext cx="3731075" cy="70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13992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92788-3819-4B31-B73E-25F2DAAF247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8000" y="1528763"/>
            <a:ext cx="11171238" cy="4830761"/>
          </a:xfrm>
        </p:spPr>
        <p:txBody>
          <a:bodyPr/>
          <a:lstStyle/>
          <a:p>
            <a:pPr marL="742950" indent="-742950">
              <a:buAutoNum type="arabicParenR"/>
            </a:pPr>
            <a:r>
              <a:rPr lang="en-GB" dirty="0"/>
              <a:t>Background on the problem</a:t>
            </a:r>
          </a:p>
          <a:p>
            <a:pPr marL="742950" indent="-742950">
              <a:buAutoNum type="arabicParenR"/>
            </a:pPr>
            <a:endParaRPr lang="en-GB" dirty="0"/>
          </a:p>
          <a:p>
            <a:pPr marL="742950" indent="-742950">
              <a:buAutoNum type="arabicParenR"/>
            </a:pPr>
            <a:r>
              <a:rPr lang="en-GB" dirty="0"/>
              <a:t>Data and EDA</a:t>
            </a:r>
          </a:p>
          <a:p>
            <a:pPr marL="742950" indent="-742950">
              <a:buAutoNum type="arabicParenR"/>
            </a:pPr>
            <a:endParaRPr lang="en-GB" dirty="0"/>
          </a:p>
          <a:p>
            <a:pPr marL="742950" indent="-742950">
              <a:buAutoNum type="arabicParenR"/>
            </a:pPr>
            <a:r>
              <a:rPr lang="en-GB" dirty="0"/>
              <a:t>Anomaly detection</a:t>
            </a:r>
          </a:p>
          <a:p>
            <a:pPr marL="742950" indent="-742950">
              <a:buAutoNum type="arabicParenR"/>
            </a:pPr>
            <a:endParaRPr lang="en-GB" dirty="0"/>
          </a:p>
          <a:p>
            <a:pPr marL="742950" indent="-742950">
              <a:buAutoNum type="arabicParenR"/>
            </a:pPr>
            <a:r>
              <a:rPr lang="en-GB" dirty="0"/>
              <a:t>Anomaly generation</a:t>
            </a:r>
          </a:p>
          <a:p>
            <a:pPr marL="742950" indent="-742950">
              <a:buAutoNum type="arabicParenR"/>
            </a:pPr>
            <a:endParaRPr lang="en-GB" dirty="0"/>
          </a:p>
          <a:p>
            <a:pPr marL="742950" indent="-742950">
              <a:buAutoNum type="arabicParenR"/>
            </a:pPr>
            <a:r>
              <a:rPr lang="en-GB" dirty="0"/>
              <a:t>Question time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4099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Our data-set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20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9" name="Title 21">
            <a:extLst>
              <a:ext uri="{FF2B5EF4-FFF2-40B4-BE49-F238E27FC236}">
                <a16:creationId xmlns:a16="http://schemas.microsoft.com/office/drawing/2014/main" id="{B0F56F0B-FEEE-4992-A073-E9F71CCA74E3}"/>
              </a:ext>
            </a:extLst>
          </p:cNvPr>
          <p:cNvSpPr txBox="1">
            <a:spLocks/>
          </p:cNvSpPr>
          <p:nvPr/>
        </p:nvSpPr>
        <p:spPr bwMode="auto">
          <a:xfrm>
            <a:off x="508000" y="1608463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EEA63E10-880A-402B-8E87-25197241D02F}"/>
              </a:ext>
            </a:extLst>
          </p:cNvPr>
          <p:cNvSpPr txBox="1">
            <a:spLocks/>
          </p:cNvSpPr>
          <p:nvPr/>
        </p:nvSpPr>
        <p:spPr bwMode="auto">
          <a:xfrm>
            <a:off x="508000" y="140192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r>
              <a:rPr lang="en-US" sz="1800" dirty="0">
                <a:latin typeface="+mn-lt"/>
              </a:rPr>
              <a:t>And now in space:</a:t>
            </a: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r>
              <a:rPr lang="en-US" sz="1800" dirty="0">
                <a:latin typeface="+mn-lt"/>
              </a:rPr>
              <a:t>There are some features which are just bad…</a:t>
            </a:r>
            <a:endParaRPr lang="en-US" dirty="0">
              <a:solidFill>
                <a:srgbClr val="00B050"/>
              </a:solidFill>
              <a:latin typeface="+mn-lt"/>
            </a:endParaRPr>
          </a:p>
          <a:p>
            <a:pPr marL="742950" lvl="1" indent="-285750" defTabSz="1038825">
              <a:buFontTx/>
              <a:buChar char="-"/>
            </a:pPr>
            <a:endParaRPr lang="en-US" sz="12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753034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Our data-set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21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9" name="Title 21">
            <a:extLst>
              <a:ext uri="{FF2B5EF4-FFF2-40B4-BE49-F238E27FC236}">
                <a16:creationId xmlns:a16="http://schemas.microsoft.com/office/drawing/2014/main" id="{B0F56F0B-FEEE-4992-A073-E9F71CCA74E3}"/>
              </a:ext>
            </a:extLst>
          </p:cNvPr>
          <p:cNvSpPr txBox="1">
            <a:spLocks/>
          </p:cNvSpPr>
          <p:nvPr/>
        </p:nvSpPr>
        <p:spPr bwMode="auto">
          <a:xfrm>
            <a:off x="508000" y="1608463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8BE1F7-F0AD-4453-AAA9-60A0000B35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5" t="4130"/>
          <a:stretch/>
        </p:blipFill>
        <p:spPr>
          <a:xfrm>
            <a:off x="3877056" y="651903"/>
            <a:ext cx="4435312" cy="555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28663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Our data-set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22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9" name="Title 21">
            <a:extLst>
              <a:ext uri="{FF2B5EF4-FFF2-40B4-BE49-F238E27FC236}">
                <a16:creationId xmlns:a16="http://schemas.microsoft.com/office/drawing/2014/main" id="{B0F56F0B-FEEE-4992-A073-E9F71CCA74E3}"/>
              </a:ext>
            </a:extLst>
          </p:cNvPr>
          <p:cNvSpPr txBox="1">
            <a:spLocks/>
          </p:cNvSpPr>
          <p:nvPr/>
        </p:nvSpPr>
        <p:spPr bwMode="auto">
          <a:xfrm>
            <a:off x="508000" y="1608463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EEA63E10-880A-402B-8E87-25197241D02F}"/>
              </a:ext>
            </a:extLst>
          </p:cNvPr>
          <p:cNvSpPr txBox="1">
            <a:spLocks/>
          </p:cNvSpPr>
          <p:nvPr/>
        </p:nvSpPr>
        <p:spPr bwMode="auto">
          <a:xfrm>
            <a:off x="508000" y="140192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r>
              <a:rPr lang="en-US" sz="1800" dirty="0">
                <a:latin typeface="+mn-lt"/>
              </a:rPr>
              <a:t>And now in space:</a:t>
            </a: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r>
              <a:rPr lang="en-US" sz="1800" dirty="0">
                <a:latin typeface="+mn-lt"/>
              </a:rPr>
              <a:t>There are some features which are just bad…</a:t>
            </a: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r>
              <a:rPr lang="en-US" sz="1800" dirty="0">
                <a:latin typeface="+mn-lt"/>
              </a:rPr>
              <a:t>So we came up with some criteria, get rid of any feature that:</a:t>
            </a:r>
          </a:p>
          <a:p>
            <a:pPr marL="742950" lvl="1" indent="-285750" defTabSz="1038825">
              <a:buFontTx/>
              <a:buChar char="-"/>
            </a:pPr>
            <a:r>
              <a:rPr lang="en-US" dirty="0">
                <a:latin typeface="+mn-lt"/>
              </a:rPr>
              <a:t>Has too many missing values overall </a:t>
            </a:r>
          </a:p>
          <a:p>
            <a:pPr marL="742950" lvl="1" indent="-285750" defTabSz="1038825">
              <a:buFontTx/>
              <a:buChar char="-"/>
            </a:pPr>
            <a:r>
              <a:rPr lang="en-US" dirty="0"/>
              <a:t>Has too many consecutive missing values</a:t>
            </a:r>
          </a:p>
          <a:p>
            <a:pPr marL="742950" lvl="1" indent="-285750" defTabSz="1038825">
              <a:buFontTx/>
              <a:buChar char="-"/>
            </a:pPr>
            <a:r>
              <a:rPr lang="en-US" dirty="0">
                <a:latin typeface="+mn-lt"/>
              </a:rPr>
              <a:t>Has too low a variance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(under review)</a:t>
            </a:r>
          </a:p>
          <a:p>
            <a:pPr marL="742950" lvl="1" indent="-285750" defTabSz="1038825">
              <a:buFontTx/>
              <a:buChar char="-"/>
            </a:pPr>
            <a:r>
              <a:rPr lang="en-US" dirty="0">
                <a:latin typeface="+mn-lt"/>
              </a:rPr>
              <a:t>Has Less than 2000 unique values</a:t>
            </a:r>
          </a:p>
          <a:p>
            <a:pPr marL="742950" lvl="1" indent="-285750" defTabSz="1038825">
              <a:buFontTx/>
              <a:buChar char="-"/>
            </a:pPr>
            <a:r>
              <a:rPr lang="en-US" dirty="0"/>
              <a:t>Has too many consecutive 0’s (no change) </a:t>
            </a:r>
            <a:r>
              <a:rPr lang="en-US" dirty="0">
                <a:solidFill>
                  <a:srgbClr val="00B050"/>
                </a:solidFill>
              </a:rPr>
              <a:t>(second part only)</a:t>
            </a:r>
          </a:p>
          <a:p>
            <a:pPr marL="742950" lvl="1" indent="-285750" defTabSz="1038825">
              <a:buFontTx/>
              <a:buChar char="-"/>
            </a:pPr>
            <a:endParaRPr lang="en-US" dirty="0">
              <a:solidFill>
                <a:srgbClr val="00B050"/>
              </a:solidFill>
              <a:latin typeface="+mn-lt"/>
            </a:endParaRPr>
          </a:p>
          <a:p>
            <a:pPr marL="742950" lvl="1" indent="-285750" defTabSz="1038825">
              <a:buFontTx/>
              <a:buChar char="-"/>
            </a:pPr>
            <a:endParaRPr lang="en-US" sz="12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0953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Our data-set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23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9" name="Title 21">
            <a:extLst>
              <a:ext uri="{FF2B5EF4-FFF2-40B4-BE49-F238E27FC236}">
                <a16:creationId xmlns:a16="http://schemas.microsoft.com/office/drawing/2014/main" id="{B0F56F0B-FEEE-4992-A073-E9F71CCA74E3}"/>
              </a:ext>
            </a:extLst>
          </p:cNvPr>
          <p:cNvSpPr txBox="1">
            <a:spLocks/>
          </p:cNvSpPr>
          <p:nvPr/>
        </p:nvSpPr>
        <p:spPr bwMode="auto">
          <a:xfrm>
            <a:off x="508000" y="1608463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defTabSz="1038825">
              <a:spcBef>
                <a:spcPts val="0"/>
              </a:spcBef>
            </a:pPr>
            <a:endParaRPr lang="en-US" sz="1800" dirty="0">
              <a:solidFill>
                <a:srgbClr val="404040"/>
              </a:solidFill>
              <a:latin typeface="Futura Medium"/>
              <a:ea typeface="+mn-ea"/>
              <a:cs typeface="+mn-cs"/>
            </a:endParaRPr>
          </a:p>
          <a:p>
            <a:pPr lvl="0" defTabSz="1038825">
              <a:spcBef>
                <a:spcPts val="0"/>
              </a:spcBef>
            </a:pPr>
            <a:r>
              <a:rPr lang="en-US" sz="1800" dirty="0">
                <a:solidFill>
                  <a:srgbClr val="404040"/>
                </a:solidFill>
                <a:latin typeface="Futura Medium"/>
                <a:ea typeface="+mn-ea"/>
                <a:cs typeface="+mn-cs"/>
              </a:rPr>
              <a:t>N = ~</a:t>
            </a:r>
            <a:r>
              <a:rPr lang="en-US" sz="1800" strike="sngStrike" dirty="0">
                <a:solidFill>
                  <a:srgbClr val="404040"/>
                </a:solidFill>
                <a:latin typeface="Futura Medium"/>
                <a:ea typeface="+mn-ea"/>
                <a:cs typeface="+mn-cs"/>
              </a:rPr>
              <a:t>130,000</a:t>
            </a:r>
            <a:r>
              <a:rPr lang="en-US" sz="1800" dirty="0">
                <a:solidFill>
                  <a:srgbClr val="404040"/>
                </a:solidFill>
                <a:latin typeface="Futura Medium"/>
                <a:ea typeface="+mn-ea"/>
                <a:cs typeface="+mn-cs"/>
              </a:rPr>
              <a:t> </a:t>
            </a:r>
            <a:r>
              <a:rPr lang="en-US" sz="1800" dirty="0">
                <a:solidFill>
                  <a:srgbClr val="00B050"/>
                </a:solidFill>
                <a:latin typeface="Futura Medium"/>
                <a:ea typeface="+mn-ea"/>
                <a:cs typeface="+mn-cs"/>
              </a:rPr>
              <a:t>~</a:t>
            </a:r>
            <a:r>
              <a:rPr lang="en-US" sz="1800" strike="sngStrike" dirty="0">
                <a:solidFill>
                  <a:srgbClr val="00B050"/>
                </a:solidFill>
                <a:latin typeface="Futura Medium"/>
                <a:ea typeface="+mn-ea"/>
                <a:cs typeface="+mn-cs"/>
              </a:rPr>
              <a:t>106,000</a:t>
            </a:r>
            <a:r>
              <a:rPr lang="en-US" sz="1800" dirty="0">
                <a:solidFill>
                  <a:srgbClr val="00B050"/>
                </a:solidFill>
                <a:latin typeface="Futura Medium"/>
                <a:ea typeface="+mn-ea"/>
                <a:cs typeface="+mn-cs"/>
              </a:rPr>
              <a:t> ~105,999</a:t>
            </a:r>
          </a:p>
          <a:p>
            <a:pPr lvl="0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r>
              <a:rPr lang="en-US" sz="1800" dirty="0">
                <a:latin typeface="+mn-lt"/>
              </a:rPr>
              <a:t>M = </a:t>
            </a:r>
            <a:r>
              <a:rPr lang="en-US" sz="1800" strike="sngStrike" dirty="0">
                <a:latin typeface="+mn-lt"/>
              </a:rPr>
              <a:t>227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>
                <a:solidFill>
                  <a:srgbClr val="00B050"/>
                </a:solidFill>
                <a:latin typeface="+mn-lt"/>
              </a:rPr>
              <a:t>112 </a:t>
            </a:r>
            <a:r>
              <a:rPr lang="en-US" sz="1800" dirty="0">
                <a:solidFill>
                  <a:srgbClr val="FF0000"/>
                </a:solidFill>
                <a:latin typeface="+mn-lt"/>
              </a:rPr>
              <a:t>(subject to decrease)</a:t>
            </a:r>
          </a:p>
          <a:p>
            <a:pPr defTabSz="1038825">
              <a:spcBef>
                <a:spcPts val="0"/>
              </a:spcBef>
            </a:pPr>
            <a:endParaRPr lang="en-US" sz="1800" dirty="0">
              <a:solidFill>
                <a:srgbClr val="FF0000"/>
              </a:solidFill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solidFill>
                <a:srgbClr val="FF0000"/>
              </a:solidFill>
              <a:latin typeface="+mn-lt"/>
            </a:endParaRPr>
          </a:p>
          <a:p>
            <a:pPr algn="ctr" defTabSz="1038825">
              <a:spcBef>
                <a:spcPts val="0"/>
              </a:spcBef>
            </a:pPr>
            <a:r>
              <a:rPr lang="en-US" sz="1800" dirty="0">
                <a:latin typeface="+mn-lt"/>
              </a:rPr>
              <a:t>And finally we </a:t>
            </a:r>
            <a:r>
              <a:rPr lang="en-US" sz="1800" dirty="0" err="1">
                <a:latin typeface="+mn-lt"/>
              </a:rPr>
              <a:t>standardise</a:t>
            </a:r>
            <a:r>
              <a:rPr lang="en-US" sz="1800" dirty="0">
                <a:latin typeface="+mn-lt"/>
              </a:rPr>
              <a:t> this</a:t>
            </a: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B2549E-3BE2-413F-BC13-077994888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443" y="1465273"/>
            <a:ext cx="3731075" cy="70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6231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Our data-set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24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A36DF8E-F09B-4DF5-9F35-E3E67A024CFC}"/>
              </a:ext>
            </a:extLst>
          </p:cNvPr>
          <p:cNvSpPr/>
          <p:nvPr/>
        </p:nvSpPr>
        <p:spPr>
          <a:xfrm>
            <a:off x="508000" y="1412702"/>
            <a:ext cx="111712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38825">
              <a:spcBef>
                <a:spcPts val="0"/>
              </a:spcBef>
            </a:pPr>
            <a:r>
              <a:rPr lang="en-US" dirty="0"/>
              <a:t>We need to create finite length sub-sequences out of this data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A94A04E8-6276-4CAF-A932-7D8E20C78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253" y="2357754"/>
            <a:ext cx="10656732" cy="3218967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102B230C-6D2C-4389-9313-530303829E87}"/>
              </a:ext>
            </a:extLst>
          </p:cNvPr>
          <p:cNvSpPr/>
          <p:nvPr/>
        </p:nvSpPr>
        <p:spPr>
          <a:xfrm>
            <a:off x="765252" y="2110154"/>
            <a:ext cx="3639693" cy="1318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4E982B4-591A-489C-B291-C94B246FBCB7}"/>
              </a:ext>
            </a:extLst>
          </p:cNvPr>
          <p:cNvSpPr/>
          <p:nvPr/>
        </p:nvSpPr>
        <p:spPr>
          <a:xfrm>
            <a:off x="4404946" y="2040995"/>
            <a:ext cx="2813540" cy="1318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8EE429F-13B1-456A-8E8F-663EE0B0B55E}"/>
              </a:ext>
            </a:extLst>
          </p:cNvPr>
          <p:cNvSpPr/>
          <p:nvPr/>
        </p:nvSpPr>
        <p:spPr>
          <a:xfrm>
            <a:off x="7379677" y="2040995"/>
            <a:ext cx="3730666" cy="1318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4B4AEAE9-1D92-4CDE-A38D-0621B095A740}"/>
              </a:ext>
            </a:extLst>
          </p:cNvPr>
          <p:cNvSpPr/>
          <p:nvPr/>
        </p:nvSpPr>
        <p:spPr>
          <a:xfrm>
            <a:off x="3523868" y="4044691"/>
            <a:ext cx="3730666" cy="1532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715B94B-4CDF-479B-AA67-13755F57AB08}"/>
              </a:ext>
            </a:extLst>
          </p:cNvPr>
          <p:cNvSpPr/>
          <p:nvPr/>
        </p:nvSpPr>
        <p:spPr>
          <a:xfrm>
            <a:off x="876502" y="3967237"/>
            <a:ext cx="2156844" cy="1532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24697571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0" grpId="0" animBg="1"/>
      <p:bldP spid="101" grpId="0" animBg="1"/>
      <p:bldP spid="102" grpId="0" animBg="1"/>
      <p:bldP spid="10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Our data-set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25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A36DF8E-F09B-4DF5-9F35-E3E67A024CFC}"/>
              </a:ext>
            </a:extLst>
          </p:cNvPr>
          <p:cNvSpPr/>
          <p:nvPr/>
        </p:nvSpPr>
        <p:spPr>
          <a:xfrm>
            <a:off x="508000" y="1412702"/>
            <a:ext cx="11171238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38825">
              <a:spcBef>
                <a:spcPts val="0"/>
              </a:spcBef>
            </a:pPr>
            <a:r>
              <a:rPr lang="en-US" dirty="0"/>
              <a:t>Now we have ~1400 sequences of 144 time-steps each</a:t>
            </a:r>
          </a:p>
          <a:p>
            <a:pPr defTabSz="1038825">
              <a:spcBef>
                <a:spcPts val="0"/>
              </a:spcBef>
            </a:pPr>
            <a:endParaRPr lang="en-US" dirty="0"/>
          </a:p>
          <a:p>
            <a:pPr defTabSz="1038825">
              <a:spcBef>
                <a:spcPts val="0"/>
              </a:spcBef>
            </a:pPr>
            <a:endParaRPr lang="en-US" dirty="0"/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r>
              <a:rPr lang="en-US" dirty="0"/>
              <a:t>Each consecutive sequence is 50% the same (maximum) due to a 72-timestep stride</a:t>
            </a: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r>
              <a:rPr lang="en-US" dirty="0"/>
              <a:t>No overlap in training/validation/test sets</a:t>
            </a: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r>
              <a:rPr lang="en-US" dirty="0"/>
              <a:t>9 anomalies at 144 timesteps each, focal point at center in time</a:t>
            </a: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dirty="0"/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dirty="0"/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dirty="0"/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dirty="0"/>
          </a:p>
          <a:p>
            <a:pPr defTabSz="1038825">
              <a:spcBef>
                <a:spcPts val="0"/>
              </a:spcBef>
            </a:pPr>
            <a:endParaRPr lang="en-US" dirty="0"/>
          </a:p>
          <a:p>
            <a:pPr algn="ctr" defTabSz="1038825">
              <a:spcBef>
                <a:spcPts val="0"/>
              </a:spcBef>
            </a:pPr>
            <a:r>
              <a:rPr lang="en-US" sz="3200" dirty="0" err="1"/>
              <a:t>PyTorch</a:t>
            </a:r>
            <a:r>
              <a:rPr lang="en-US" sz="3200" dirty="0"/>
              <a:t> </a:t>
            </a:r>
            <a:r>
              <a:rPr lang="en-US" sz="3200" dirty="0" err="1"/>
              <a:t>DataLoader</a:t>
            </a:r>
            <a:r>
              <a:rPr lang="en-US" sz="32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977970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400" dirty="0"/>
              <a:t>Anomaly detection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26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290701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Considerations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27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377D92EA-7C73-4E5F-B2EE-F8417415DF25}"/>
              </a:ext>
            </a:extLst>
          </p:cNvPr>
          <p:cNvSpPr txBox="1">
            <a:spLocks/>
          </p:cNvSpPr>
          <p:nvPr/>
        </p:nvSpPr>
        <p:spPr bwMode="auto">
          <a:xfrm>
            <a:off x="508000" y="1465275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038825">
              <a:spcBef>
                <a:spcPts val="0"/>
              </a:spcBef>
            </a:pPr>
            <a:r>
              <a:rPr lang="en-US" dirty="0">
                <a:latin typeface="+mn-lt"/>
              </a:rPr>
              <a:t>But now we have two issues:</a:t>
            </a:r>
          </a:p>
          <a:p>
            <a:pPr algn="ctr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algn="ctr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412DB63-86FB-4969-AA89-76849D1B98E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8000" y="2401312"/>
            <a:ext cx="11171238" cy="4830761"/>
          </a:xfrm>
        </p:spPr>
        <p:txBody>
          <a:bodyPr/>
          <a:lstStyle/>
          <a:p>
            <a:pPr marL="742950" indent="-742950">
              <a:buAutoNum type="arabicParenR"/>
            </a:pPr>
            <a:r>
              <a:rPr lang="en-GB" dirty="0"/>
              <a:t>There isn’t any easy way to measure how anomalous time-series are</a:t>
            </a:r>
          </a:p>
        </p:txBody>
      </p:sp>
    </p:spTree>
    <p:extLst>
      <p:ext uri="{BB962C8B-B14F-4D97-AF65-F5344CB8AC3E}">
        <p14:creationId xmlns:p14="http://schemas.microsoft.com/office/powerpoint/2010/main" val="20353536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Considerations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28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E5410A2-45CD-4DFF-AE5B-2B18D6FD1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708" y="1169376"/>
            <a:ext cx="7379822" cy="503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96967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Considerations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29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377D92EA-7C73-4E5F-B2EE-F8417415DF25}"/>
              </a:ext>
            </a:extLst>
          </p:cNvPr>
          <p:cNvSpPr txBox="1">
            <a:spLocks/>
          </p:cNvSpPr>
          <p:nvPr/>
        </p:nvSpPr>
        <p:spPr bwMode="auto">
          <a:xfrm>
            <a:off x="508000" y="1465275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038825">
              <a:spcBef>
                <a:spcPts val="0"/>
              </a:spcBef>
            </a:pPr>
            <a:r>
              <a:rPr lang="en-US" dirty="0">
                <a:latin typeface="+mn-lt"/>
              </a:rPr>
              <a:t>But now we have two issues:</a:t>
            </a:r>
          </a:p>
          <a:p>
            <a:pPr algn="ctr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algn="ctr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412DB63-86FB-4969-AA89-76849D1B98E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8000" y="2401312"/>
            <a:ext cx="11171238" cy="4830761"/>
          </a:xfrm>
        </p:spPr>
        <p:txBody>
          <a:bodyPr/>
          <a:lstStyle/>
          <a:p>
            <a:pPr marL="742950" indent="-742950">
              <a:buAutoNum type="arabicParenR"/>
            </a:pPr>
            <a:r>
              <a:rPr lang="en-GB" dirty="0"/>
              <a:t>There isn’t any easy way to measure how anomalous time-series are</a:t>
            </a:r>
          </a:p>
          <a:p>
            <a:pPr marL="742950" indent="-742950">
              <a:buAutoNum type="arabicParenR"/>
            </a:pPr>
            <a:r>
              <a:rPr lang="en-GB" dirty="0"/>
              <a:t>There are very few labelled anomalies in the data set</a:t>
            </a:r>
          </a:p>
        </p:txBody>
      </p:sp>
    </p:spTree>
    <p:extLst>
      <p:ext uri="{BB962C8B-B14F-4D97-AF65-F5344CB8AC3E}">
        <p14:creationId xmlns:p14="http://schemas.microsoft.com/office/powerpoint/2010/main" val="121956048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400" dirty="0"/>
              <a:t>Background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1400163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Considerations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30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0" name="Title 21">
            <a:extLst>
              <a:ext uri="{FF2B5EF4-FFF2-40B4-BE49-F238E27FC236}">
                <a16:creationId xmlns:a16="http://schemas.microsoft.com/office/drawing/2014/main" id="{7E3D222C-5EBF-4CCE-B61C-E505F233CB4D}"/>
              </a:ext>
            </a:extLst>
          </p:cNvPr>
          <p:cNvSpPr txBox="1">
            <a:spLocks/>
          </p:cNvSpPr>
          <p:nvPr/>
        </p:nvSpPr>
        <p:spPr bwMode="auto">
          <a:xfrm>
            <a:off x="508000" y="1268140"/>
            <a:ext cx="11171238" cy="501836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038825">
              <a:spcBef>
                <a:spcPts val="0"/>
              </a:spcBef>
            </a:pPr>
            <a:r>
              <a:rPr lang="en-US" sz="1800" dirty="0">
                <a:latin typeface="+mn-lt"/>
              </a:rPr>
              <a:t>We only have 9 labelled anomalies: 9 points in time out of 130,000!</a:t>
            </a:r>
          </a:p>
          <a:p>
            <a:pPr algn="ctr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algn="ctr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algn="ctr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algn="ctr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algn="ctr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algn="ctr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algn="ctr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algn="ctr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algn="ctr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algn="ctr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algn="ctr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algn="ctr" defTabSz="1038825">
              <a:spcBef>
                <a:spcPts val="0"/>
              </a:spcBef>
            </a:pPr>
            <a:r>
              <a:rPr lang="en-US" sz="1800" dirty="0">
                <a:latin typeface="+mn-lt"/>
              </a:rPr>
              <a:t>Even by expanding the windows to multiple days around each anomaly, we can only get 4428 points in total.</a:t>
            </a:r>
          </a:p>
          <a:p>
            <a:pPr algn="ctr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algn="ctr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algn="ctr" defTabSz="1038825">
              <a:spcBef>
                <a:spcPts val="0"/>
              </a:spcBef>
            </a:pPr>
            <a:r>
              <a:rPr lang="en-US" sz="3600" dirty="0">
                <a:latin typeface="+mn-lt"/>
              </a:rPr>
              <a:t>3%!</a:t>
            </a:r>
          </a:p>
          <a:p>
            <a:pPr algn="ctr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algn="ctr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algn="ctr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33350D6-1555-4A4E-A1B3-5E9FCF889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49" y="2234898"/>
            <a:ext cx="10467739" cy="154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5359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Considerations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31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377D92EA-7C73-4E5F-B2EE-F8417415DF25}"/>
              </a:ext>
            </a:extLst>
          </p:cNvPr>
          <p:cNvSpPr txBox="1">
            <a:spLocks/>
          </p:cNvSpPr>
          <p:nvPr/>
        </p:nvSpPr>
        <p:spPr bwMode="auto">
          <a:xfrm>
            <a:off x="508000" y="1465275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038825">
              <a:spcBef>
                <a:spcPts val="0"/>
              </a:spcBef>
            </a:pPr>
            <a:r>
              <a:rPr lang="en-US" dirty="0">
                <a:latin typeface="+mn-lt"/>
              </a:rPr>
              <a:t>But now we have two </a:t>
            </a:r>
            <a:r>
              <a:rPr lang="en-US" strike="sngStrike" dirty="0">
                <a:latin typeface="+mn-lt"/>
              </a:rPr>
              <a:t>issues</a:t>
            </a:r>
            <a:r>
              <a:rPr lang="en-US" dirty="0">
                <a:latin typeface="+mn-lt"/>
              </a:rPr>
              <a:t> solutions:</a:t>
            </a:r>
          </a:p>
          <a:p>
            <a:pPr algn="ctr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algn="ctr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412DB63-86FB-4969-AA89-76849D1B98E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8000" y="2348558"/>
            <a:ext cx="11171238" cy="4830761"/>
          </a:xfrm>
        </p:spPr>
        <p:txBody>
          <a:bodyPr/>
          <a:lstStyle/>
          <a:p>
            <a:pPr marL="742950" indent="-742950">
              <a:buAutoNum type="arabicParenR"/>
            </a:pPr>
            <a:r>
              <a:rPr lang="en-GB" dirty="0"/>
              <a:t>There isn’t any easy way to measure how anomalous time-series are </a:t>
            </a:r>
            <a:r>
              <a:rPr lang="en-GB" dirty="0">
                <a:solidFill>
                  <a:srgbClr val="00B050"/>
                </a:solidFill>
              </a:rPr>
              <a:t>– Deep Learning</a:t>
            </a:r>
          </a:p>
          <a:p>
            <a:pPr marL="742950" indent="-742950">
              <a:buAutoNum type="arabicParenR"/>
            </a:pPr>
            <a:r>
              <a:rPr lang="en-GB" dirty="0"/>
              <a:t>There are very few labelled anomalies in the data set </a:t>
            </a:r>
            <a:r>
              <a:rPr lang="en-GB" dirty="0">
                <a:solidFill>
                  <a:srgbClr val="00B050"/>
                </a:solidFill>
              </a:rPr>
              <a:t>– Unsupervised</a:t>
            </a:r>
          </a:p>
          <a:p>
            <a:pPr algn="ctr"/>
            <a:endParaRPr lang="en-GB" sz="3200" dirty="0">
              <a:solidFill>
                <a:srgbClr val="00B050"/>
              </a:solidFill>
            </a:endParaRPr>
          </a:p>
          <a:p>
            <a:pPr algn="ctr"/>
            <a:endParaRPr lang="en-GB" sz="3200" dirty="0">
              <a:solidFill>
                <a:srgbClr val="00B050"/>
              </a:solidFill>
            </a:endParaRPr>
          </a:p>
          <a:p>
            <a:pPr algn="ctr"/>
            <a:r>
              <a:rPr lang="en-GB" sz="3200" dirty="0"/>
              <a:t>LSTM Auto-encoders!</a:t>
            </a:r>
          </a:p>
        </p:txBody>
      </p:sp>
    </p:spTree>
    <p:extLst>
      <p:ext uri="{BB962C8B-B14F-4D97-AF65-F5344CB8AC3E}">
        <p14:creationId xmlns:p14="http://schemas.microsoft.com/office/powerpoint/2010/main" val="24913330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670343" y="6469200"/>
            <a:ext cx="1440000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32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77056" y="6469199"/>
            <a:ext cx="4435312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884AAAD-49FD-45E2-8706-1E15B11C7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59" y="1465275"/>
            <a:ext cx="11085319" cy="370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82848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33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9" name="Title 21">
            <a:extLst>
              <a:ext uri="{FF2B5EF4-FFF2-40B4-BE49-F238E27FC236}">
                <a16:creationId xmlns:a16="http://schemas.microsoft.com/office/drawing/2014/main" id="{B0F56F0B-FEEE-4992-A073-E9F71CCA74E3}"/>
              </a:ext>
            </a:extLst>
          </p:cNvPr>
          <p:cNvSpPr txBox="1">
            <a:spLocks/>
          </p:cNvSpPr>
          <p:nvPr/>
        </p:nvSpPr>
        <p:spPr bwMode="auto">
          <a:xfrm>
            <a:off x="508000" y="1608463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EEA63E10-880A-402B-8E87-25197241D02F}"/>
              </a:ext>
            </a:extLst>
          </p:cNvPr>
          <p:cNvSpPr txBox="1">
            <a:spLocks/>
          </p:cNvSpPr>
          <p:nvPr/>
        </p:nvSpPr>
        <p:spPr bwMode="auto">
          <a:xfrm>
            <a:off x="508000" y="140192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B84EDA7-9003-430B-BBE4-BF10A189688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8000" y="1401926"/>
            <a:ext cx="11171238" cy="4830761"/>
          </a:xfrm>
        </p:spPr>
        <p:txBody>
          <a:bodyPr/>
          <a:lstStyle/>
          <a:p>
            <a:r>
              <a:rPr lang="en-GB" dirty="0"/>
              <a:t>So there are two things everyone expects from Auto-encoders:</a:t>
            </a:r>
          </a:p>
          <a:p>
            <a:endParaRPr lang="en-GB" dirty="0"/>
          </a:p>
          <a:p>
            <a:pPr marL="742950" indent="-742950">
              <a:buAutoNum type="arabicParenR"/>
            </a:pPr>
            <a:r>
              <a:rPr lang="en-GB" dirty="0"/>
              <a:t>Encoded latent vector projections</a:t>
            </a:r>
          </a:p>
        </p:txBody>
      </p:sp>
    </p:spTree>
    <p:extLst>
      <p:ext uri="{BB962C8B-B14F-4D97-AF65-F5344CB8AC3E}">
        <p14:creationId xmlns:p14="http://schemas.microsoft.com/office/powerpoint/2010/main" val="18126552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34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9" name="Title 21">
            <a:extLst>
              <a:ext uri="{FF2B5EF4-FFF2-40B4-BE49-F238E27FC236}">
                <a16:creationId xmlns:a16="http://schemas.microsoft.com/office/drawing/2014/main" id="{B0F56F0B-FEEE-4992-A073-E9F71CCA74E3}"/>
              </a:ext>
            </a:extLst>
          </p:cNvPr>
          <p:cNvSpPr txBox="1">
            <a:spLocks/>
          </p:cNvSpPr>
          <p:nvPr/>
        </p:nvSpPr>
        <p:spPr bwMode="auto">
          <a:xfrm>
            <a:off x="508000" y="1608463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EEA63E10-880A-402B-8E87-25197241D02F}"/>
              </a:ext>
            </a:extLst>
          </p:cNvPr>
          <p:cNvSpPr txBox="1">
            <a:spLocks/>
          </p:cNvSpPr>
          <p:nvPr/>
        </p:nvSpPr>
        <p:spPr bwMode="auto">
          <a:xfrm>
            <a:off x="508000" y="140192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C46868-D32C-422B-8DFF-9D52CB428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726" y="1104528"/>
            <a:ext cx="8346509" cy="464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446532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35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9" name="Title 21">
            <a:extLst>
              <a:ext uri="{FF2B5EF4-FFF2-40B4-BE49-F238E27FC236}">
                <a16:creationId xmlns:a16="http://schemas.microsoft.com/office/drawing/2014/main" id="{B0F56F0B-FEEE-4992-A073-E9F71CCA74E3}"/>
              </a:ext>
            </a:extLst>
          </p:cNvPr>
          <p:cNvSpPr txBox="1">
            <a:spLocks/>
          </p:cNvSpPr>
          <p:nvPr/>
        </p:nvSpPr>
        <p:spPr bwMode="auto">
          <a:xfrm>
            <a:off x="508000" y="1608463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EEA63E10-880A-402B-8E87-25197241D02F}"/>
              </a:ext>
            </a:extLst>
          </p:cNvPr>
          <p:cNvSpPr txBox="1">
            <a:spLocks/>
          </p:cNvSpPr>
          <p:nvPr/>
        </p:nvSpPr>
        <p:spPr bwMode="auto">
          <a:xfrm>
            <a:off x="360362" y="1330333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B84EDA7-9003-430B-BBE4-BF10A189688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8000" y="1401926"/>
            <a:ext cx="11171238" cy="4830761"/>
          </a:xfrm>
        </p:spPr>
        <p:txBody>
          <a:bodyPr/>
          <a:lstStyle/>
          <a:p>
            <a:r>
              <a:rPr lang="en-GB" dirty="0"/>
              <a:t>So there are two things everyone expects from Auto-encoders:</a:t>
            </a:r>
          </a:p>
          <a:p>
            <a:endParaRPr lang="en-GB" dirty="0"/>
          </a:p>
          <a:p>
            <a:pPr marL="742950" indent="-742950">
              <a:buAutoNum type="arabicParenR"/>
            </a:pPr>
            <a:r>
              <a:rPr lang="en-GB" dirty="0"/>
              <a:t>Encoded latent vector projections </a:t>
            </a:r>
            <a:r>
              <a:rPr lang="en-GB" dirty="0">
                <a:solidFill>
                  <a:srgbClr val="FF0000"/>
                </a:solidFill>
              </a:rPr>
              <a:t>– Not so good</a:t>
            </a:r>
          </a:p>
          <a:p>
            <a:pPr marL="742950" indent="-742950">
              <a:buAutoNum type="arabicParenR"/>
            </a:pPr>
            <a:r>
              <a:rPr lang="en-GB" dirty="0"/>
              <a:t>Reconstruction errors</a:t>
            </a:r>
          </a:p>
        </p:txBody>
      </p:sp>
    </p:spTree>
    <p:extLst>
      <p:ext uri="{BB962C8B-B14F-4D97-AF65-F5344CB8AC3E}">
        <p14:creationId xmlns:p14="http://schemas.microsoft.com/office/powerpoint/2010/main" val="23136888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36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9" name="Title 21">
            <a:extLst>
              <a:ext uri="{FF2B5EF4-FFF2-40B4-BE49-F238E27FC236}">
                <a16:creationId xmlns:a16="http://schemas.microsoft.com/office/drawing/2014/main" id="{B0F56F0B-FEEE-4992-A073-E9F71CCA74E3}"/>
              </a:ext>
            </a:extLst>
          </p:cNvPr>
          <p:cNvSpPr txBox="1">
            <a:spLocks/>
          </p:cNvSpPr>
          <p:nvPr/>
        </p:nvSpPr>
        <p:spPr bwMode="auto">
          <a:xfrm>
            <a:off x="508000" y="1608463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EEA63E10-880A-402B-8E87-25197241D02F}"/>
              </a:ext>
            </a:extLst>
          </p:cNvPr>
          <p:cNvSpPr txBox="1">
            <a:spLocks/>
          </p:cNvSpPr>
          <p:nvPr/>
        </p:nvSpPr>
        <p:spPr bwMode="auto">
          <a:xfrm>
            <a:off x="508000" y="140192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38429D-E73B-4DF0-8725-4EC2EB054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688" y="910391"/>
            <a:ext cx="8408585" cy="503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75027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37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9" name="Title 21">
            <a:extLst>
              <a:ext uri="{FF2B5EF4-FFF2-40B4-BE49-F238E27FC236}">
                <a16:creationId xmlns:a16="http://schemas.microsoft.com/office/drawing/2014/main" id="{B0F56F0B-FEEE-4992-A073-E9F71CCA74E3}"/>
              </a:ext>
            </a:extLst>
          </p:cNvPr>
          <p:cNvSpPr txBox="1">
            <a:spLocks/>
          </p:cNvSpPr>
          <p:nvPr/>
        </p:nvSpPr>
        <p:spPr bwMode="auto">
          <a:xfrm>
            <a:off x="508000" y="1608463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EEA63E10-880A-402B-8E87-25197241D02F}"/>
              </a:ext>
            </a:extLst>
          </p:cNvPr>
          <p:cNvSpPr txBox="1">
            <a:spLocks/>
          </p:cNvSpPr>
          <p:nvPr/>
        </p:nvSpPr>
        <p:spPr bwMode="auto">
          <a:xfrm>
            <a:off x="508000" y="140192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9F9E52-1A58-4391-BF9E-D877813B58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2" r="8316" b="2584"/>
          <a:stretch/>
        </p:blipFill>
        <p:spPr>
          <a:xfrm>
            <a:off x="1705708" y="1234898"/>
            <a:ext cx="8264769" cy="500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36506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38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9" name="Title 21">
            <a:extLst>
              <a:ext uri="{FF2B5EF4-FFF2-40B4-BE49-F238E27FC236}">
                <a16:creationId xmlns:a16="http://schemas.microsoft.com/office/drawing/2014/main" id="{B0F56F0B-FEEE-4992-A073-E9F71CCA74E3}"/>
              </a:ext>
            </a:extLst>
          </p:cNvPr>
          <p:cNvSpPr txBox="1">
            <a:spLocks/>
          </p:cNvSpPr>
          <p:nvPr/>
        </p:nvSpPr>
        <p:spPr bwMode="auto">
          <a:xfrm>
            <a:off x="508000" y="1608463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EEA63E10-880A-402B-8E87-25197241D02F}"/>
              </a:ext>
            </a:extLst>
          </p:cNvPr>
          <p:cNvSpPr txBox="1">
            <a:spLocks/>
          </p:cNvSpPr>
          <p:nvPr/>
        </p:nvSpPr>
        <p:spPr bwMode="auto">
          <a:xfrm>
            <a:off x="508000" y="140192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E1212E-3D2E-473F-820E-B2697F129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285" y="1360739"/>
            <a:ext cx="8797392" cy="494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83787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39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9" name="Title 21">
            <a:extLst>
              <a:ext uri="{FF2B5EF4-FFF2-40B4-BE49-F238E27FC236}">
                <a16:creationId xmlns:a16="http://schemas.microsoft.com/office/drawing/2014/main" id="{B0F56F0B-FEEE-4992-A073-E9F71CCA74E3}"/>
              </a:ext>
            </a:extLst>
          </p:cNvPr>
          <p:cNvSpPr txBox="1">
            <a:spLocks/>
          </p:cNvSpPr>
          <p:nvPr/>
        </p:nvSpPr>
        <p:spPr bwMode="auto">
          <a:xfrm>
            <a:off x="508000" y="1608463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EEA63E10-880A-402B-8E87-25197241D02F}"/>
              </a:ext>
            </a:extLst>
          </p:cNvPr>
          <p:cNvSpPr txBox="1">
            <a:spLocks/>
          </p:cNvSpPr>
          <p:nvPr/>
        </p:nvSpPr>
        <p:spPr bwMode="auto">
          <a:xfrm>
            <a:off x="508000" y="140192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B84EDA7-9003-430B-BBE4-BF10A189688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8000" y="1401926"/>
            <a:ext cx="11171238" cy="4830761"/>
          </a:xfrm>
        </p:spPr>
        <p:txBody>
          <a:bodyPr/>
          <a:lstStyle/>
          <a:p>
            <a:r>
              <a:rPr lang="en-GB" dirty="0"/>
              <a:t>So there are two things everyone expects from Auto-encoders:</a:t>
            </a:r>
          </a:p>
          <a:p>
            <a:endParaRPr lang="en-GB" dirty="0"/>
          </a:p>
          <a:p>
            <a:pPr marL="742950" indent="-742950">
              <a:buAutoNum type="arabicParenR"/>
            </a:pPr>
            <a:r>
              <a:rPr lang="en-GB" dirty="0"/>
              <a:t>Encoded latent vector projections </a:t>
            </a:r>
            <a:r>
              <a:rPr lang="en-GB" dirty="0">
                <a:solidFill>
                  <a:srgbClr val="FF0000"/>
                </a:solidFill>
              </a:rPr>
              <a:t>– Not so good</a:t>
            </a:r>
          </a:p>
          <a:p>
            <a:pPr marL="742950" indent="-742950">
              <a:buAutoNum type="arabicParenR"/>
            </a:pPr>
            <a:r>
              <a:rPr lang="en-GB" dirty="0"/>
              <a:t>Reconstruction errors </a:t>
            </a:r>
            <a:r>
              <a:rPr lang="en-GB" dirty="0">
                <a:solidFill>
                  <a:srgbClr val="00B050"/>
                </a:solidFill>
              </a:rPr>
              <a:t>– Pretty good</a:t>
            </a:r>
          </a:p>
        </p:txBody>
      </p:sp>
    </p:spTree>
    <p:extLst>
      <p:ext uri="{BB962C8B-B14F-4D97-AF65-F5344CB8AC3E}">
        <p14:creationId xmlns:p14="http://schemas.microsoft.com/office/powerpoint/2010/main" val="97914638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Some context first…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4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508000" y="1465275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72038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r>
              <a:rPr lang="en-US" sz="1800" dirty="0">
                <a:latin typeface="+mn-lt"/>
              </a:rPr>
              <a:t>Compressors play a big part in natural gas extraction and processing.</a:t>
            </a: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pic>
        <p:nvPicPr>
          <p:cNvPr id="2050" name="Picture 2" descr="Dynamic Displacement Compressors â CASCO USA">
            <a:extLst>
              <a:ext uri="{FF2B5EF4-FFF2-40B4-BE49-F238E27FC236}">
                <a16:creationId xmlns:a16="http://schemas.microsoft.com/office/drawing/2014/main" id="{8CBCD2EE-91BD-40AD-8E36-442D7E9B1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702" y="2345832"/>
            <a:ext cx="4245834" cy="363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1309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40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CEF494D-2E55-4943-9896-4B83B0D7EF3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8000" y="1401926"/>
            <a:ext cx="11171238" cy="4830761"/>
          </a:xfrm>
        </p:spPr>
        <p:txBody>
          <a:bodyPr/>
          <a:lstStyle/>
          <a:p>
            <a:r>
              <a:rPr lang="en-GB" dirty="0"/>
              <a:t>Now we just need to classify these reconstruction errors somehow</a:t>
            </a:r>
          </a:p>
          <a:p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Look at reconstruction error distribution 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Decide a threshold to balance FPs/FNs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endParaRPr lang="en-GB" dirty="0"/>
          </a:p>
          <a:p>
            <a:endParaRPr lang="en-GB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6036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41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4E8865C-3A4B-4502-9E6F-049EA5FE8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075" y="1089037"/>
            <a:ext cx="9057088" cy="511272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6691A15-4E5E-4D82-95AB-7113C92E0A5E}"/>
              </a:ext>
            </a:extLst>
          </p:cNvPr>
          <p:cNvCxnSpPr>
            <a:cxnSpLocks/>
          </p:cNvCxnSpPr>
          <p:nvPr/>
        </p:nvCxnSpPr>
        <p:spPr>
          <a:xfrm>
            <a:off x="4376058" y="1367301"/>
            <a:ext cx="0" cy="42454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042074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42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9A7A80-C26B-4A49-9C17-831F507DB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227" y="1089037"/>
            <a:ext cx="9534784" cy="524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04586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43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9" name="Title 21">
            <a:extLst>
              <a:ext uri="{FF2B5EF4-FFF2-40B4-BE49-F238E27FC236}">
                <a16:creationId xmlns:a16="http://schemas.microsoft.com/office/drawing/2014/main" id="{B0F56F0B-FEEE-4992-A073-E9F71CCA74E3}"/>
              </a:ext>
            </a:extLst>
          </p:cNvPr>
          <p:cNvSpPr txBox="1">
            <a:spLocks/>
          </p:cNvSpPr>
          <p:nvPr/>
        </p:nvSpPr>
        <p:spPr bwMode="auto">
          <a:xfrm>
            <a:off x="508000" y="1608463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EEA63E10-880A-402B-8E87-25197241D02F}"/>
              </a:ext>
            </a:extLst>
          </p:cNvPr>
          <p:cNvSpPr txBox="1">
            <a:spLocks/>
          </p:cNvSpPr>
          <p:nvPr/>
        </p:nvSpPr>
        <p:spPr bwMode="auto">
          <a:xfrm>
            <a:off x="508000" y="140192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E1212E-3D2E-473F-820E-B2697F129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230" y="1071455"/>
            <a:ext cx="9311999" cy="523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48732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44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9A7A80-C26B-4A49-9C17-831F507DB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227" y="1089037"/>
            <a:ext cx="9534784" cy="524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0950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45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786C594-FBB6-4603-A2C2-E048437DC8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215376"/>
              </p:ext>
            </p:extLst>
          </p:nvPr>
        </p:nvGraphicFramePr>
        <p:xfrm>
          <a:off x="2852951" y="2331720"/>
          <a:ext cx="6481336" cy="2194560"/>
        </p:xfrm>
        <a:graphic>
          <a:graphicData uri="http://schemas.openxmlformats.org/drawingml/2006/table">
            <a:tbl>
              <a:tblPr firstRow="1" firstCol="1">
                <a:tableStyleId>{6E25E649-3F16-4E02-A733-19D2CDBF48F0}</a:tableStyleId>
              </a:tblPr>
              <a:tblGrid>
                <a:gridCol w="1944504">
                  <a:extLst>
                    <a:ext uri="{9D8B030D-6E8A-4147-A177-3AD203B41FA5}">
                      <a16:colId xmlns:a16="http://schemas.microsoft.com/office/drawing/2014/main" val="2096266928"/>
                    </a:ext>
                  </a:extLst>
                </a:gridCol>
                <a:gridCol w="1318846">
                  <a:extLst>
                    <a:ext uri="{9D8B030D-6E8A-4147-A177-3AD203B41FA5}">
                      <a16:colId xmlns:a16="http://schemas.microsoft.com/office/drawing/2014/main" val="43751061"/>
                    </a:ext>
                  </a:extLst>
                </a:gridCol>
                <a:gridCol w="1468315">
                  <a:extLst>
                    <a:ext uri="{9D8B030D-6E8A-4147-A177-3AD203B41FA5}">
                      <a16:colId xmlns:a16="http://schemas.microsoft.com/office/drawing/2014/main" val="3917176962"/>
                    </a:ext>
                  </a:extLst>
                </a:gridCol>
                <a:gridCol w="1749671">
                  <a:extLst>
                    <a:ext uri="{9D8B030D-6E8A-4147-A177-3AD203B41FA5}">
                      <a16:colId xmlns:a16="http://schemas.microsoft.com/office/drawing/2014/main" val="3937641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      Predicted</a:t>
                      </a:r>
                    </a:p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Actual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7034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1203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205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1408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6683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5070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1204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213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1417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55024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3365663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Further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46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7970DE-4AEC-4167-A7C8-96346E7FE24C}"/>
              </a:ext>
            </a:extLst>
          </p:cNvPr>
          <p:cNvSpPr/>
          <p:nvPr/>
        </p:nvSpPr>
        <p:spPr>
          <a:xfrm>
            <a:off x="508000" y="1150902"/>
            <a:ext cx="11171237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 defTabSz="1038825">
              <a:spcBef>
                <a:spcPts val="0"/>
              </a:spcBef>
              <a:buFontTx/>
              <a:buChar char="-"/>
            </a:pPr>
            <a:endParaRPr lang="en-US" sz="2400" dirty="0"/>
          </a:p>
          <a:p>
            <a:pPr marL="342900" indent="-342900" defTabSz="1038825">
              <a:spcBef>
                <a:spcPts val="0"/>
              </a:spcBef>
              <a:buFontTx/>
              <a:buChar char="-"/>
            </a:pPr>
            <a:r>
              <a:rPr lang="en-US" dirty="0"/>
              <a:t>Better data-preprocessing</a:t>
            </a:r>
          </a:p>
          <a:p>
            <a:pPr defTabSz="1038825">
              <a:spcBef>
                <a:spcPts val="0"/>
              </a:spcBef>
            </a:pPr>
            <a:endParaRPr lang="en-US" dirty="0"/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r>
              <a:rPr lang="en-US" dirty="0"/>
              <a:t> More experiments with latent space and projections</a:t>
            </a:r>
          </a:p>
          <a:p>
            <a:pPr defTabSz="1038825">
              <a:spcBef>
                <a:spcPts val="0"/>
              </a:spcBef>
            </a:pPr>
            <a:endParaRPr lang="en-US" dirty="0"/>
          </a:p>
          <a:p>
            <a:pPr marL="342900" indent="-342900" defTabSz="1038825">
              <a:spcBef>
                <a:spcPts val="0"/>
              </a:spcBef>
              <a:buFontTx/>
              <a:buChar char="-"/>
            </a:pPr>
            <a:r>
              <a:rPr lang="en-US" dirty="0"/>
              <a:t>Feature variance weighted loss function – More inclusive reconstructions</a:t>
            </a:r>
          </a:p>
        </p:txBody>
      </p:sp>
    </p:spTree>
    <p:extLst>
      <p:ext uri="{BB962C8B-B14F-4D97-AF65-F5344CB8AC3E}">
        <p14:creationId xmlns:p14="http://schemas.microsoft.com/office/powerpoint/2010/main" val="37693690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Further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47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5420C0A-A949-461F-BAD4-2723DCE2BB2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34181" y="4982760"/>
            <a:ext cx="11171238" cy="2025942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GB" dirty="0"/>
              <a:t>Recon errors (loss function) could be 400x larger</a:t>
            </a:r>
          </a:p>
          <a:p>
            <a:pPr marL="285750" indent="-285750">
              <a:buFontTx/>
              <a:buChar char="-"/>
            </a:pPr>
            <a:r>
              <a:rPr lang="en-GB" dirty="0"/>
              <a:t>No incentive to optimise for most features</a:t>
            </a:r>
          </a:p>
          <a:p>
            <a:pPr marL="285750" indent="-285750">
              <a:buFontTx/>
              <a:buChar char="-"/>
            </a:pPr>
            <a:r>
              <a:rPr lang="en-GB" dirty="0"/>
              <a:t>Result is based on a few features only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1FEBBE-A7BE-44F2-8702-1D973B599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" y="1465275"/>
            <a:ext cx="11321253" cy="31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150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Further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48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7970DE-4AEC-4167-A7C8-96346E7FE24C}"/>
              </a:ext>
            </a:extLst>
          </p:cNvPr>
          <p:cNvSpPr/>
          <p:nvPr/>
        </p:nvSpPr>
        <p:spPr>
          <a:xfrm>
            <a:off x="508000" y="1150902"/>
            <a:ext cx="11171237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 defTabSz="1038825">
              <a:spcBef>
                <a:spcPts val="0"/>
              </a:spcBef>
              <a:buFontTx/>
              <a:buChar char="-"/>
            </a:pPr>
            <a:endParaRPr lang="en-US" sz="2400" dirty="0"/>
          </a:p>
          <a:p>
            <a:pPr marL="342900" indent="-342900" defTabSz="1038825">
              <a:spcBef>
                <a:spcPts val="0"/>
              </a:spcBef>
              <a:buFontTx/>
              <a:buChar char="-"/>
            </a:pPr>
            <a:r>
              <a:rPr lang="en-US" dirty="0"/>
              <a:t>Better data-preprocessing</a:t>
            </a:r>
          </a:p>
          <a:p>
            <a:pPr defTabSz="1038825">
              <a:spcBef>
                <a:spcPts val="0"/>
              </a:spcBef>
            </a:pPr>
            <a:endParaRPr lang="en-US" dirty="0"/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r>
              <a:rPr lang="en-US" dirty="0"/>
              <a:t> More experiments with latent space and projections</a:t>
            </a:r>
          </a:p>
          <a:p>
            <a:pPr defTabSz="1038825">
              <a:spcBef>
                <a:spcPts val="0"/>
              </a:spcBef>
            </a:pPr>
            <a:endParaRPr lang="en-US" dirty="0"/>
          </a:p>
          <a:p>
            <a:pPr marL="342900" indent="-342900" defTabSz="1038825">
              <a:spcBef>
                <a:spcPts val="0"/>
              </a:spcBef>
              <a:buFontTx/>
              <a:buChar char="-"/>
            </a:pPr>
            <a:r>
              <a:rPr lang="en-US" dirty="0"/>
              <a:t>Sample variance weighted loss function – More inclusive reconstructions</a:t>
            </a:r>
          </a:p>
          <a:p>
            <a:pPr defTabSz="1038825">
              <a:spcBef>
                <a:spcPts val="0"/>
              </a:spcBef>
            </a:pPr>
            <a:endParaRPr lang="en-US" dirty="0"/>
          </a:p>
          <a:p>
            <a:pPr marL="342900" indent="-342900" defTabSz="1038825">
              <a:spcBef>
                <a:spcPts val="0"/>
              </a:spcBef>
              <a:buFontTx/>
              <a:buChar char="-"/>
            </a:pPr>
            <a:r>
              <a:rPr lang="en-US" dirty="0"/>
              <a:t>Time-dependent classification boundary</a:t>
            </a:r>
          </a:p>
        </p:txBody>
      </p:sp>
    </p:spTree>
    <p:extLst>
      <p:ext uri="{BB962C8B-B14F-4D97-AF65-F5344CB8AC3E}">
        <p14:creationId xmlns:p14="http://schemas.microsoft.com/office/powerpoint/2010/main" val="1313226000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712800"/>
            <a:ext cx="11171238" cy="752475"/>
          </a:xfrm>
        </p:spPr>
        <p:txBody>
          <a:bodyPr/>
          <a:lstStyle/>
          <a:p>
            <a:r>
              <a:rPr lang="en-GB" sz="1800" dirty="0"/>
              <a:t>Further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49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DC1724-1A0D-4004-B55C-2AED3B94B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898" y="1089037"/>
            <a:ext cx="9059441" cy="49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2620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Some context first…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5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r>
              <a:rPr lang="en-US" sz="1800" dirty="0">
                <a:latin typeface="+mn-lt"/>
              </a:rPr>
              <a:t>Input/output pressures, temperatures, flow rates and other variables change a lot during operation</a:t>
            </a: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7DC724-3144-4DBD-8C1E-92C7A81EF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783" y="2184920"/>
            <a:ext cx="7111672" cy="395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073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Further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50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7970DE-4AEC-4167-A7C8-96346E7FE24C}"/>
              </a:ext>
            </a:extLst>
          </p:cNvPr>
          <p:cNvSpPr/>
          <p:nvPr/>
        </p:nvSpPr>
        <p:spPr>
          <a:xfrm>
            <a:off x="508000" y="1150902"/>
            <a:ext cx="11171237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 defTabSz="1038825">
              <a:spcBef>
                <a:spcPts val="0"/>
              </a:spcBef>
              <a:buFontTx/>
              <a:buChar char="-"/>
            </a:pPr>
            <a:endParaRPr lang="en-US" sz="2400" dirty="0"/>
          </a:p>
          <a:p>
            <a:pPr marL="342900" indent="-342900" defTabSz="1038825">
              <a:spcBef>
                <a:spcPts val="0"/>
              </a:spcBef>
              <a:buFontTx/>
              <a:buChar char="-"/>
            </a:pPr>
            <a:r>
              <a:rPr lang="en-US" dirty="0"/>
              <a:t>Better data-preprocessing</a:t>
            </a:r>
          </a:p>
          <a:p>
            <a:pPr defTabSz="1038825">
              <a:spcBef>
                <a:spcPts val="0"/>
              </a:spcBef>
            </a:pPr>
            <a:endParaRPr lang="en-US" dirty="0"/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r>
              <a:rPr lang="en-US" dirty="0"/>
              <a:t> More experiments with latent space and projections</a:t>
            </a:r>
          </a:p>
          <a:p>
            <a:pPr defTabSz="1038825">
              <a:spcBef>
                <a:spcPts val="0"/>
              </a:spcBef>
            </a:pPr>
            <a:endParaRPr lang="en-US" dirty="0"/>
          </a:p>
          <a:p>
            <a:pPr marL="342900" indent="-342900" defTabSz="1038825">
              <a:spcBef>
                <a:spcPts val="0"/>
              </a:spcBef>
              <a:buFontTx/>
              <a:buChar char="-"/>
            </a:pPr>
            <a:r>
              <a:rPr lang="en-US" dirty="0"/>
              <a:t>Feature variance weighted loss function – More inclusive reconstructions</a:t>
            </a:r>
          </a:p>
          <a:p>
            <a:pPr defTabSz="1038825">
              <a:spcBef>
                <a:spcPts val="0"/>
              </a:spcBef>
            </a:pPr>
            <a:endParaRPr lang="en-US" dirty="0"/>
          </a:p>
          <a:p>
            <a:pPr marL="342900" indent="-342900" defTabSz="1038825">
              <a:spcBef>
                <a:spcPts val="0"/>
              </a:spcBef>
              <a:buFontTx/>
              <a:buChar char="-"/>
            </a:pPr>
            <a:r>
              <a:rPr lang="en-US" dirty="0"/>
              <a:t>Time-dependent classification boundary</a:t>
            </a:r>
          </a:p>
          <a:p>
            <a:pPr defTabSz="1038825">
              <a:spcBef>
                <a:spcPts val="0"/>
              </a:spcBef>
            </a:pPr>
            <a:endParaRPr lang="en-US" dirty="0"/>
          </a:p>
          <a:p>
            <a:pPr marL="342900" indent="-342900" defTabSz="1038825">
              <a:spcBef>
                <a:spcPts val="0"/>
              </a:spcBef>
              <a:buFontTx/>
              <a:buChar char="-"/>
            </a:pPr>
            <a:r>
              <a:rPr lang="en-US" dirty="0"/>
              <a:t>Time-to-failure predictions based on reconstruction error time-series</a:t>
            </a:r>
          </a:p>
        </p:txBody>
      </p:sp>
    </p:spTree>
    <p:extLst>
      <p:ext uri="{BB962C8B-B14F-4D97-AF65-F5344CB8AC3E}">
        <p14:creationId xmlns:p14="http://schemas.microsoft.com/office/powerpoint/2010/main" val="2329897802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400" dirty="0"/>
              <a:t>Anomaly generation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51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8931182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Why do we need to generate data?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52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3D8547-7DCA-4926-89D6-19A4427D4958}"/>
              </a:ext>
            </a:extLst>
          </p:cNvPr>
          <p:cNvSpPr/>
          <p:nvPr/>
        </p:nvSpPr>
        <p:spPr>
          <a:xfrm>
            <a:off x="508001" y="1554015"/>
            <a:ext cx="1117123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038825">
              <a:spcBef>
                <a:spcPts val="0"/>
              </a:spcBef>
            </a:pPr>
            <a:r>
              <a:rPr lang="en-US" sz="2400" dirty="0"/>
              <a:t>Why do we even need more data?</a:t>
            </a:r>
          </a:p>
          <a:p>
            <a:pPr algn="ctr" defTabSz="1038825">
              <a:spcBef>
                <a:spcPts val="0"/>
              </a:spcBef>
            </a:pPr>
            <a:endParaRPr lang="en-US" sz="2400" dirty="0"/>
          </a:p>
          <a:p>
            <a:pPr algn="ctr" defTabSz="1038825">
              <a:spcBef>
                <a:spcPts val="0"/>
              </a:spcBef>
            </a:pPr>
            <a:endParaRPr lang="en-US" sz="2400" dirty="0"/>
          </a:p>
          <a:p>
            <a:pPr algn="ctr" defTabSz="1038825">
              <a:spcBef>
                <a:spcPts val="0"/>
              </a:spcBef>
            </a:pPr>
            <a:endParaRPr lang="en-US" sz="2400" dirty="0"/>
          </a:p>
          <a:p>
            <a:pPr algn="ctr" defTabSz="1038825">
              <a:spcBef>
                <a:spcPts val="0"/>
              </a:spcBef>
            </a:pPr>
            <a:endParaRPr lang="en-US" sz="2400" dirty="0"/>
          </a:p>
          <a:p>
            <a:pPr algn="ctr" defTabSz="1038825">
              <a:spcBef>
                <a:spcPts val="0"/>
              </a:spcBef>
            </a:pPr>
            <a:r>
              <a:rPr lang="en-US" sz="2400" dirty="0"/>
              <a:t>Unsupervised works and can be a lot better right?...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ED239557-5546-48C3-8D90-DD682BFC571A}"/>
              </a:ext>
            </a:extLst>
          </p:cNvPr>
          <p:cNvSpPr txBox="1">
            <a:spLocks/>
          </p:cNvSpPr>
          <p:nvPr/>
        </p:nvSpPr>
        <p:spPr bwMode="auto">
          <a:xfrm>
            <a:off x="3877056" y="655793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85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04001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Why do we need to generate data?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53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3D8547-7DCA-4926-89D6-19A4427D4958}"/>
              </a:ext>
            </a:extLst>
          </p:cNvPr>
          <p:cNvSpPr/>
          <p:nvPr/>
        </p:nvSpPr>
        <p:spPr>
          <a:xfrm>
            <a:off x="508000" y="1161850"/>
            <a:ext cx="1117123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38825">
              <a:spcBef>
                <a:spcPts val="0"/>
              </a:spcBef>
            </a:pPr>
            <a:endParaRPr lang="en-US" sz="2400" dirty="0"/>
          </a:p>
          <a:p>
            <a:pPr algn="ctr" defTabSz="1038825">
              <a:spcBef>
                <a:spcPts val="0"/>
              </a:spcBef>
            </a:pPr>
            <a:r>
              <a:rPr lang="en-US" sz="2400" dirty="0"/>
              <a:t>But we can always use more data, especially anomalies</a:t>
            </a:r>
          </a:p>
          <a:p>
            <a:pPr algn="ctr" defTabSz="1038825">
              <a:spcBef>
                <a:spcPts val="0"/>
              </a:spcBef>
            </a:pPr>
            <a:endParaRPr lang="en-US" sz="2400" dirty="0"/>
          </a:p>
          <a:p>
            <a:pPr algn="ctr" defTabSz="1038825">
              <a:spcBef>
                <a:spcPts val="0"/>
              </a:spcBef>
            </a:pPr>
            <a:endParaRPr lang="en-US" sz="2400" dirty="0"/>
          </a:p>
          <a:p>
            <a:pPr algn="ctr" defTabSz="1038825">
              <a:spcBef>
                <a:spcPts val="0"/>
              </a:spcBef>
            </a:pPr>
            <a:r>
              <a:rPr lang="en-US" sz="2400" dirty="0"/>
              <a:t>Perhaps we can get some success with supervised methods?</a:t>
            </a:r>
          </a:p>
          <a:p>
            <a:pPr algn="ctr" defTabSz="1038825">
              <a:spcBef>
                <a:spcPts val="0"/>
              </a:spcBef>
            </a:pPr>
            <a:endParaRPr lang="en-US" sz="2400" dirty="0"/>
          </a:p>
          <a:p>
            <a:pPr algn="ctr" defTabSz="1038825">
              <a:spcBef>
                <a:spcPts val="0"/>
              </a:spcBef>
            </a:pPr>
            <a:endParaRPr lang="en-US" sz="2400" dirty="0"/>
          </a:p>
          <a:p>
            <a:pPr algn="ctr" defTabSz="1038825">
              <a:spcBef>
                <a:spcPts val="0"/>
              </a:spcBef>
            </a:pPr>
            <a:endParaRPr lang="en-US" sz="2400" dirty="0"/>
          </a:p>
          <a:p>
            <a:pPr marL="342900" indent="-342900" defTabSz="1038825">
              <a:spcBef>
                <a:spcPts val="0"/>
              </a:spcBef>
              <a:buFontTx/>
              <a:buChar char="-"/>
            </a:pPr>
            <a:r>
              <a:rPr lang="en-US" dirty="0"/>
              <a:t>Reduce class imbalance</a:t>
            </a:r>
          </a:p>
          <a:p>
            <a:pPr marL="342900" indent="-342900" defTabSz="1038825">
              <a:spcBef>
                <a:spcPts val="0"/>
              </a:spcBef>
              <a:buFontTx/>
              <a:buChar char="-"/>
            </a:pPr>
            <a:r>
              <a:rPr lang="en-US" dirty="0"/>
              <a:t>Train RNN-based direct classification models</a:t>
            </a:r>
          </a:p>
          <a:p>
            <a:pPr marL="342900" indent="-342900" defTabSz="1038825">
              <a:spcBef>
                <a:spcPts val="0"/>
              </a:spcBef>
              <a:buFontTx/>
              <a:buChar char="-"/>
            </a:pPr>
            <a:r>
              <a:rPr lang="en-US" dirty="0"/>
              <a:t>Perhaps even direct time-to-failure models?...</a:t>
            </a:r>
          </a:p>
          <a:p>
            <a:pPr marL="342900" indent="-342900" algn="ctr" defTabSz="1038825">
              <a:spcBef>
                <a:spcPts val="0"/>
              </a:spcBef>
              <a:buFontTx/>
              <a:buChar char="-"/>
            </a:pPr>
            <a:endParaRPr lang="en-US" sz="2400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ED239557-5546-48C3-8D90-DD682BFC571A}"/>
              </a:ext>
            </a:extLst>
          </p:cNvPr>
          <p:cNvSpPr txBox="1">
            <a:spLocks/>
          </p:cNvSpPr>
          <p:nvPr/>
        </p:nvSpPr>
        <p:spPr bwMode="auto">
          <a:xfrm>
            <a:off x="3877056" y="655793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85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20049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Why do we need to generate data?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54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77056" y="6469199"/>
            <a:ext cx="4435312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DEC342-1DA7-455A-901E-0E09DC31B8F3}"/>
              </a:ext>
            </a:extLst>
          </p:cNvPr>
          <p:cNvSpPr/>
          <p:nvPr/>
        </p:nvSpPr>
        <p:spPr>
          <a:xfrm>
            <a:off x="644966" y="1465275"/>
            <a:ext cx="106792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...and would like to learn more about various types of anomalies…</a:t>
            </a:r>
            <a:endParaRPr lang="en-GB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73A7CD-6EB3-4250-8683-46D8EC78E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83" y="2584160"/>
            <a:ext cx="10053175" cy="23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02453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2AB51DC-795B-40C4-B044-A68EF6C5D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056" y="1893504"/>
            <a:ext cx="6639119" cy="46394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Why do we need to generate data?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55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6C03F4-1000-4060-9BC5-B70D7E18571E}"/>
              </a:ext>
            </a:extLst>
          </p:cNvPr>
          <p:cNvSpPr/>
          <p:nvPr/>
        </p:nvSpPr>
        <p:spPr>
          <a:xfrm>
            <a:off x="754011" y="1293843"/>
            <a:ext cx="106792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…as well as new anomalies that are very rare or impossible.</a:t>
            </a:r>
            <a:endParaRPr lang="en-GB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7B1690-759D-4D83-BF0E-523B1FA36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442" y="2450732"/>
            <a:ext cx="4011516" cy="429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488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Considerations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56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6B3FD4-5A8C-479D-9ACE-2C3D7FC3058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8000" y="1169310"/>
            <a:ext cx="11171238" cy="4830761"/>
          </a:xfrm>
        </p:spPr>
        <p:txBody>
          <a:bodyPr/>
          <a:lstStyle/>
          <a:p>
            <a:pPr algn="ctr"/>
            <a:r>
              <a:rPr lang="en-GB" dirty="0"/>
              <a:t>We have a 3 step plan:</a:t>
            </a:r>
          </a:p>
          <a:p>
            <a:endParaRPr lang="en-GB" dirty="0"/>
          </a:p>
          <a:p>
            <a:pPr marL="742950" indent="-742950">
              <a:buAutoNum type="arabicParenR"/>
            </a:pPr>
            <a:r>
              <a:rPr lang="en-GB" dirty="0"/>
              <a:t>We have to be able to sample from the real data distribution</a:t>
            </a:r>
          </a:p>
          <a:p>
            <a:pPr marL="742950" indent="-742950">
              <a:buAutoNum type="arabicParenR"/>
            </a:pPr>
            <a:r>
              <a:rPr lang="en-GB" dirty="0"/>
              <a:t>We need to post process a string of random samples into a realistic time-series</a:t>
            </a:r>
          </a:p>
          <a:p>
            <a:pPr marL="742950" indent="-742950">
              <a:buAutoNum type="arabicParenR"/>
            </a:pPr>
            <a:r>
              <a:rPr lang="en-GB" dirty="0"/>
              <a:t>We need to figure out how to make “anomalous-looking” time-series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1B4D7F9-E0F8-43DB-87CB-78D01192BFFA}"/>
              </a:ext>
            </a:extLst>
          </p:cNvPr>
          <p:cNvGrpSpPr/>
          <p:nvPr/>
        </p:nvGrpSpPr>
        <p:grpSpPr>
          <a:xfrm>
            <a:off x="9066027" y="2048540"/>
            <a:ext cx="1135204" cy="712997"/>
            <a:chOff x="9066027" y="2048540"/>
            <a:chExt cx="1135204" cy="712997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14363F45-C637-4E45-98C8-C88F362D6633}"/>
                </a:ext>
              </a:extLst>
            </p:cNvPr>
            <p:cNvSpPr/>
            <p:nvPr/>
          </p:nvSpPr>
          <p:spPr>
            <a:xfrm>
              <a:off x="9066027" y="2048540"/>
              <a:ext cx="482009" cy="651120"/>
            </a:xfrm>
            <a:prstGeom prst="rightBrace">
              <a:avLst/>
            </a:prstGeom>
            <a:ln w="317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F98B9B-79EE-4DE8-A3FC-E12E0C525C3F}"/>
                </a:ext>
              </a:extLst>
            </p:cNvPr>
            <p:cNvSpPr/>
            <p:nvPr/>
          </p:nvSpPr>
          <p:spPr>
            <a:xfrm>
              <a:off x="9548034" y="2053651"/>
              <a:ext cx="65319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40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?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76526A-3F04-46A8-8C81-84A73B6E25AC}"/>
              </a:ext>
            </a:extLst>
          </p:cNvPr>
          <p:cNvGrpSpPr/>
          <p:nvPr/>
        </p:nvGrpSpPr>
        <p:grpSpPr>
          <a:xfrm>
            <a:off x="9061938" y="2048540"/>
            <a:ext cx="1125777" cy="1066940"/>
            <a:chOff x="8748855" y="3624871"/>
            <a:chExt cx="1125777" cy="1066940"/>
          </a:xfrm>
        </p:grpSpPr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26BC2114-B92F-4BA7-93A2-41BD20170D43}"/>
                </a:ext>
              </a:extLst>
            </p:cNvPr>
            <p:cNvSpPr/>
            <p:nvPr/>
          </p:nvSpPr>
          <p:spPr>
            <a:xfrm>
              <a:off x="8748855" y="3624871"/>
              <a:ext cx="482009" cy="1066940"/>
            </a:xfrm>
            <a:prstGeom prst="rightBrace">
              <a:avLst/>
            </a:prstGeom>
            <a:ln w="317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2119441-EA6C-466E-BA1B-F8C64ECA9D3E}"/>
                </a:ext>
              </a:extLst>
            </p:cNvPr>
            <p:cNvSpPr/>
            <p:nvPr/>
          </p:nvSpPr>
          <p:spPr>
            <a:xfrm>
              <a:off x="9221435" y="3851192"/>
              <a:ext cx="65319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40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?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BB11F23-5FC4-459D-BB12-70FD7BF018B8}"/>
              </a:ext>
            </a:extLst>
          </p:cNvPr>
          <p:cNvGrpSpPr/>
          <p:nvPr/>
        </p:nvGrpSpPr>
        <p:grpSpPr>
          <a:xfrm>
            <a:off x="9061938" y="2434315"/>
            <a:ext cx="1135204" cy="712997"/>
            <a:chOff x="9066027" y="2048540"/>
            <a:chExt cx="1135204" cy="712997"/>
          </a:xfrm>
        </p:grpSpPr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01FE33D5-51FB-4AF6-B7E3-8655F2EE797D}"/>
                </a:ext>
              </a:extLst>
            </p:cNvPr>
            <p:cNvSpPr/>
            <p:nvPr/>
          </p:nvSpPr>
          <p:spPr>
            <a:xfrm>
              <a:off x="9066027" y="2048540"/>
              <a:ext cx="482009" cy="651120"/>
            </a:xfrm>
            <a:prstGeom prst="rightBrace">
              <a:avLst/>
            </a:prstGeom>
            <a:ln w="317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24068FB-1294-426A-9033-B622552C0C61}"/>
                </a:ext>
              </a:extLst>
            </p:cNvPr>
            <p:cNvSpPr/>
            <p:nvPr/>
          </p:nvSpPr>
          <p:spPr>
            <a:xfrm>
              <a:off x="9548034" y="2053651"/>
              <a:ext cx="65319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40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5297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Considerations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57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15E8F9-E8D7-4D39-9A27-A15D9E602378}"/>
              </a:ext>
            </a:extLst>
          </p:cNvPr>
          <p:cNvSpPr/>
          <p:nvPr/>
        </p:nvSpPr>
        <p:spPr>
          <a:xfrm>
            <a:off x="569980" y="1465935"/>
            <a:ext cx="106792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F60A3B-A8BB-441F-A28A-8DD536C1CAC9}"/>
              </a:ext>
            </a:extLst>
          </p:cNvPr>
          <p:cNvSpPr/>
          <p:nvPr/>
        </p:nvSpPr>
        <p:spPr>
          <a:xfrm>
            <a:off x="508000" y="165060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Step 1: Lets see the distribution first</a:t>
            </a:r>
          </a:p>
        </p:txBody>
      </p:sp>
    </p:spTree>
    <p:extLst>
      <p:ext uri="{BB962C8B-B14F-4D97-AF65-F5344CB8AC3E}">
        <p14:creationId xmlns:p14="http://schemas.microsoft.com/office/powerpoint/2010/main" val="2837740005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Considerations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58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15E8F9-E8D7-4D39-9A27-A15D9E602378}"/>
              </a:ext>
            </a:extLst>
          </p:cNvPr>
          <p:cNvSpPr/>
          <p:nvPr/>
        </p:nvSpPr>
        <p:spPr>
          <a:xfrm>
            <a:off x="569980" y="1465935"/>
            <a:ext cx="106792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12A079-582F-40C8-995C-16057692A9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561" y="1226995"/>
            <a:ext cx="8872878" cy="491820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999BC72-593E-41BA-8CD2-23CED9B86F9B}"/>
              </a:ext>
            </a:extLst>
          </p:cNvPr>
          <p:cNvGrpSpPr/>
          <p:nvPr/>
        </p:nvGrpSpPr>
        <p:grpSpPr>
          <a:xfrm>
            <a:off x="6357259" y="1698171"/>
            <a:ext cx="2560874" cy="3777343"/>
            <a:chOff x="6357259" y="1698171"/>
            <a:chExt cx="2560874" cy="377734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983045A-B1F3-4A8C-A421-724983E53341}"/>
                </a:ext>
              </a:extLst>
            </p:cNvPr>
            <p:cNvGrpSpPr/>
            <p:nvPr/>
          </p:nvGrpSpPr>
          <p:grpSpPr>
            <a:xfrm>
              <a:off x="6357259" y="1698171"/>
              <a:ext cx="130628" cy="3777343"/>
              <a:chOff x="6357259" y="1698171"/>
              <a:chExt cx="130628" cy="3777343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0148626-195C-4098-BD67-7E745885919A}"/>
                  </a:ext>
                </a:extLst>
              </p:cNvPr>
              <p:cNvCxnSpPr/>
              <p:nvPr/>
            </p:nvCxnSpPr>
            <p:spPr>
              <a:xfrm>
                <a:off x="6357259" y="1698171"/>
                <a:ext cx="0" cy="3777343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5622E05-6BF6-45B7-A782-CAA1DDF01F23}"/>
                  </a:ext>
                </a:extLst>
              </p:cNvPr>
              <p:cNvCxnSpPr/>
              <p:nvPr/>
            </p:nvCxnSpPr>
            <p:spPr>
              <a:xfrm>
                <a:off x="6487887" y="1698171"/>
                <a:ext cx="0" cy="3777343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187A8A3-09D6-4322-90CB-754BE304AF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51171" y="2569029"/>
              <a:ext cx="435429" cy="19594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6C0E4A2-C2B1-465E-A641-AEAFABF3C144}"/>
                </a:ext>
              </a:extLst>
            </p:cNvPr>
            <p:cNvSpPr/>
            <p:nvPr/>
          </p:nvSpPr>
          <p:spPr>
            <a:xfrm>
              <a:off x="7086600" y="2297668"/>
              <a:ext cx="183153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/>
                <a:t>98% of all data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88E4293-6B4F-4BD2-80B9-3B532F544E1D}"/>
              </a:ext>
            </a:extLst>
          </p:cNvPr>
          <p:cNvGrpSpPr/>
          <p:nvPr/>
        </p:nvGrpSpPr>
        <p:grpSpPr>
          <a:xfrm>
            <a:off x="3064241" y="4239266"/>
            <a:ext cx="3129735" cy="924984"/>
            <a:chOff x="3064241" y="4239266"/>
            <a:chExt cx="3129735" cy="924984"/>
          </a:xfrm>
        </p:grpSpPr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6C10DB1D-E674-4717-9B22-D7B69D74137A}"/>
                </a:ext>
              </a:extLst>
            </p:cNvPr>
            <p:cNvSpPr/>
            <p:nvPr/>
          </p:nvSpPr>
          <p:spPr>
            <a:xfrm rot="16200000">
              <a:off x="4387499" y="3357772"/>
              <a:ext cx="483220" cy="3129735"/>
            </a:xfrm>
            <a:prstGeom prst="rightBrac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8218DAF-D275-44F1-BEC9-6FE477719837}"/>
                </a:ext>
              </a:extLst>
            </p:cNvPr>
            <p:cNvSpPr/>
            <p:nvPr/>
          </p:nvSpPr>
          <p:spPr>
            <a:xfrm>
              <a:off x="4373968" y="4239266"/>
              <a:ext cx="5973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/>
                <a:t>1%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8A2B55B-1EF2-4262-B68A-2E8E3310732C}"/>
              </a:ext>
            </a:extLst>
          </p:cNvPr>
          <p:cNvGrpSpPr/>
          <p:nvPr/>
        </p:nvGrpSpPr>
        <p:grpSpPr>
          <a:xfrm>
            <a:off x="6651171" y="4239266"/>
            <a:ext cx="3320141" cy="924984"/>
            <a:chOff x="3064241" y="4239266"/>
            <a:chExt cx="3129735" cy="924984"/>
          </a:xfrm>
        </p:grpSpPr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C71BB76-DF29-4659-97D3-A068F2D43684}"/>
                </a:ext>
              </a:extLst>
            </p:cNvPr>
            <p:cNvSpPr/>
            <p:nvPr/>
          </p:nvSpPr>
          <p:spPr>
            <a:xfrm rot="16200000">
              <a:off x="4387499" y="3357772"/>
              <a:ext cx="483220" cy="3129735"/>
            </a:xfrm>
            <a:prstGeom prst="rightBrac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F3D8EC2-621E-4EDB-B54F-90FCD76591F2}"/>
                </a:ext>
              </a:extLst>
            </p:cNvPr>
            <p:cNvSpPr/>
            <p:nvPr/>
          </p:nvSpPr>
          <p:spPr>
            <a:xfrm>
              <a:off x="4373968" y="4239266"/>
              <a:ext cx="5973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/>
                <a:t>1%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36880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Considerations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59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2CD60F-20E6-437B-BB45-9CE7CD6D2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83" y="1203577"/>
            <a:ext cx="8873033" cy="494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406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Some context first…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6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r>
              <a:rPr lang="en-US" sz="1800" dirty="0">
                <a:latin typeface="+mn-lt"/>
              </a:rPr>
              <a:t>Input/output pressures, temperatures, flow rates and other variables change a lot during operation</a:t>
            </a: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r>
              <a:rPr lang="en-US" sz="1800" dirty="0">
                <a:latin typeface="+mn-lt"/>
              </a:rPr>
              <a:t>So we have a </a:t>
            </a:r>
            <a:r>
              <a:rPr lang="en-US" sz="1800" b="1" dirty="0">
                <a:latin typeface="+mn-lt"/>
              </a:rPr>
              <a:t>m-dimensional</a:t>
            </a:r>
            <a:r>
              <a:rPr lang="en-US" sz="1800" dirty="0">
                <a:latin typeface="+mn-lt"/>
              </a:rPr>
              <a:t> multivariate time-series of </a:t>
            </a:r>
            <a:r>
              <a:rPr lang="en-US" sz="1800" b="1" dirty="0">
                <a:latin typeface="+mn-lt"/>
              </a:rPr>
              <a:t>length N</a:t>
            </a: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153ECC-D774-42F3-9133-6929966A1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719" y="3076575"/>
            <a:ext cx="373380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53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Considerations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60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961E65-5449-4A37-AF60-B00C80701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029" y="1332210"/>
            <a:ext cx="8547941" cy="46870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BB70A6-11F7-4954-BF83-C2A19CE88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278" y="3039691"/>
            <a:ext cx="2133785" cy="6401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EB9A68-B96D-45D5-9EC3-6A44A3A24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6628" y="3388941"/>
            <a:ext cx="2383743" cy="86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0514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Considerations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61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418" y="6431272"/>
            <a:ext cx="4435312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15E8F9-E8D7-4D39-9A27-A15D9E602378}"/>
              </a:ext>
            </a:extLst>
          </p:cNvPr>
          <p:cNvSpPr/>
          <p:nvPr/>
        </p:nvSpPr>
        <p:spPr>
          <a:xfrm>
            <a:off x="507999" y="1465275"/>
            <a:ext cx="106792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3E41B1-22AE-4F39-9DE0-3CF9EA28EB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8000" y="1169310"/>
            <a:ext cx="11171238" cy="4830761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- Essentially we want to create some mapping from samples from one distribution to another:</a:t>
            </a:r>
          </a:p>
          <a:p>
            <a:pPr algn="ctr"/>
            <a:endParaRPr lang="en-GB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6277B4F-092C-4A74-8ACB-247E64AAB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083" y="2487283"/>
            <a:ext cx="8461981" cy="36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70942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62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73355C9-F0B5-4482-8213-D8AC1D1F3301}"/>
              </a:ext>
            </a:extLst>
          </p:cNvPr>
          <p:cNvSpPr txBox="1">
            <a:spLocks/>
          </p:cNvSpPr>
          <p:nvPr/>
        </p:nvSpPr>
        <p:spPr bwMode="auto">
          <a:xfrm>
            <a:off x="508000" y="1169310"/>
            <a:ext cx="11171238" cy="483076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0400" indent="-230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90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6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0800" indent="-2032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43200" indent="-152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We tried some simple ideas…</a:t>
            </a:r>
          </a:p>
          <a:p>
            <a:endParaRPr lang="en-GB" dirty="0"/>
          </a:p>
          <a:p>
            <a:pPr marL="742950" indent="-742950">
              <a:buFont typeface="Wingdings" pitchFamily="2" charset="2"/>
              <a:buAutoNum type="arabicParenR"/>
            </a:pPr>
            <a:r>
              <a:rPr lang="en-GB" dirty="0"/>
              <a:t>Approximate the inverse CDF of the data</a:t>
            </a:r>
          </a:p>
          <a:p>
            <a:pPr marL="742950" indent="-742950">
              <a:buFont typeface="Wingdings" pitchFamily="2" charset="2"/>
              <a:buAutoNum type="arabicParenR"/>
            </a:pPr>
            <a:r>
              <a:rPr lang="en-GB" dirty="0"/>
              <a:t>Kernel density estimation with bootstrapping </a:t>
            </a:r>
          </a:p>
          <a:p>
            <a:pPr marL="742950" indent="-742950">
              <a:buFont typeface="Wingdings" pitchFamily="2" charset="2"/>
              <a:buAutoNum type="arabicParenR"/>
            </a:pPr>
            <a:r>
              <a:rPr lang="en-GB" dirty="0"/>
              <a:t>ML/Bayesian methods</a:t>
            </a:r>
          </a:p>
          <a:p>
            <a:pPr marL="742950" indent="-742950">
              <a:buFont typeface="Wingdings" pitchFamily="2" charset="2"/>
              <a:buAutoNum type="arabicParenR"/>
            </a:pPr>
            <a:endParaRPr lang="en-GB" dirty="0"/>
          </a:p>
          <a:p>
            <a:pPr marL="742950" indent="-742950">
              <a:buFont typeface="Wingdings" pitchFamily="2" charset="2"/>
              <a:buAutoNum type="arabicParenR"/>
            </a:pPr>
            <a:endParaRPr lang="en-GB" dirty="0"/>
          </a:p>
          <a:p>
            <a:pPr marL="742950" indent="-742950">
              <a:buFont typeface="Wingdings" pitchFamily="2" charset="2"/>
              <a:buAutoNum type="arabicParenR"/>
            </a:pPr>
            <a:endParaRPr lang="en-GB" dirty="0"/>
          </a:p>
          <a:p>
            <a:pPr algn="ctr"/>
            <a:r>
              <a:rPr lang="en-GB" sz="2800" dirty="0"/>
              <a:t>But these require certain conditions/assumptions, and hard to scale</a:t>
            </a:r>
          </a:p>
          <a:p>
            <a:pPr marL="742950" indent="-742950">
              <a:buFont typeface="Wingdings" pitchFamily="2" charset="2"/>
              <a:buAutoNum type="arabicParenR"/>
            </a:pPr>
            <a:endParaRPr lang="en-GB" dirty="0"/>
          </a:p>
          <a:p>
            <a:pPr marL="742950" indent="-742950">
              <a:buFont typeface="Wingdings" pitchFamily="2" charset="2"/>
              <a:buAutoNum type="arabicParenR"/>
            </a:pPr>
            <a:endParaRPr lang="en-GB" dirty="0"/>
          </a:p>
          <a:p>
            <a:pPr marL="742950" indent="-742950">
              <a:buFont typeface="Wingdings" pitchFamily="2" charset="2"/>
              <a:buAutoNum type="arabicParenR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31144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63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75963" y="6424184"/>
            <a:ext cx="4435312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73355C9-F0B5-4482-8213-D8AC1D1F3301}"/>
              </a:ext>
            </a:extLst>
          </p:cNvPr>
          <p:cNvSpPr txBox="1">
            <a:spLocks/>
          </p:cNvSpPr>
          <p:nvPr/>
        </p:nvSpPr>
        <p:spPr bwMode="auto">
          <a:xfrm>
            <a:off x="508000" y="1140737"/>
            <a:ext cx="11171238" cy="4149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0400" indent="-230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90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6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0800" indent="-2032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43200" indent="-152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…But in the end we chose to go with </a:t>
            </a:r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sz="3200" dirty="0"/>
              <a:t>Generative adversarial networks (GANs)</a:t>
            </a:r>
          </a:p>
          <a:p>
            <a:pPr marL="742950" indent="-742950">
              <a:buFont typeface="Wingdings" pitchFamily="2" charset="2"/>
              <a:buAutoNum type="arabicParenR"/>
            </a:pPr>
            <a:endParaRPr lang="en-GB" dirty="0"/>
          </a:p>
          <a:p>
            <a:pPr marL="742950" indent="-742950">
              <a:buFont typeface="Wingdings" pitchFamily="2" charset="2"/>
              <a:buAutoNum type="arabicParenR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68100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712800"/>
            <a:ext cx="11171238" cy="752475"/>
          </a:xfrm>
        </p:spPr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64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38743" y="6352364"/>
            <a:ext cx="4435312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1E403B-84CA-41AE-9CBC-324844B8D127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5215664" y="3796599"/>
            <a:ext cx="1481471" cy="74703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5DC6773-D00D-4220-B2DA-02CCDC047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594" y="3984131"/>
            <a:ext cx="1377815" cy="11827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9F2CEF-E974-49D8-859E-2D59FA0DA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10" y="4150542"/>
            <a:ext cx="2603218" cy="109127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526AB8D-9227-4822-8733-95D633150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514" y="2018168"/>
            <a:ext cx="4139543" cy="188382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30E647E-A02B-4DDB-BC6D-5AA4397094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6761" y="3229686"/>
            <a:ext cx="1371719" cy="118272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C2A1319-F8EA-40EF-8713-F7399E13F3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8480" y="3639741"/>
            <a:ext cx="1999661" cy="4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681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65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75963" y="6424184"/>
            <a:ext cx="4435312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73355C9-F0B5-4482-8213-D8AC1D1F3301}"/>
              </a:ext>
            </a:extLst>
          </p:cNvPr>
          <p:cNvSpPr txBox="1">
            <a:spLocks/>
          </p:cNvSpPr>
          <p:nvPr/>
        </p:nvSpPr>
        <p:spPr bwMode="auto">
          <a:xfrm>
            <a:off x="508000" y="1140737"/>
            <a:ext cx="11171238" cy="479931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0400" indent="-230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90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6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0800" indent="-2032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43200" indent="-152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There are a lot of options to go through</a:t>
            </a:r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GAN</a:t>
            </a:r>
          </a:p>
          <a:p>
            <a:pPr marL="285750" indent="-285750">
              <a:buFontTx/>
              <a:buChar char="-"/>
            </a:pPr>
            <a:r>
              <a:rPr lang="en-GB" dirty="0"/>
              <a:t>LSGAN</a:t>
            </a:r>
          </a:p>
          <a:p>
            <a:pPr marL="285750" indent="-285750">
              <a:buFontTx/>
              <a:buChar char="-"/>
            </a:pPr>
            <a:r>
              <a:rPr lang="en-GB" dirty="0"/>
              <a:t>WGAN (+GP)</a:t>
            </a:r>
          </a:p>
          <a:p>
            <a:pPr marL="285750" indent="-285750">
              <a:buFontTx/>
              <a:buChar char="-"/>
            </a:pPr>
            <a:r>
              <a:rPr lang="en-GB" dirty="0"/>
              <a:t>EBGAN</a:t>
            </a:r>
          </a:p>
          <a:p>
            <a:pPr marL="285750" indent="-285750">
              <a:buFontTx/>
              <a:buChar char="-"/>
            </a:pPr>
            <a:r>
              <a:rPr lang="en-GB" dirty="0"/>
              <a:t>MMDGAN</a:t>
            </a:r>
          </a:p>
          <a:p>
            <a:pPr marL="742950" indent="-742950">
              <a:buFont typeface="Wingdings" pitchFamily="2" charset="2"/>
              <a:buAutoNum type="arabicParenR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95894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66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75963" y="6424184"/>
            <a:ext cx="4435312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E764E2-1539-4A3E-B537-287A47511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618" y="1461901"/>
            <a:ext cx="9177226" cy="441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922238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Progress made so far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67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75963" y="6424184"/>
            <a:ext cx="4435312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313945-A751-472D-99C8-9238A899D4A0}"/>
              </a:ext>
            </a:extLst>
          </p:cNvPr>
          <p:cNvSpPr/>
          <p:nvPr/>
        </p:nvSpPr>
        <p:spPr>
          <a:xfrm>
            <a:off x="5739996" y="1280609"/>
            <a:ext cx="707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GAN</a:t>
            </a:r>
          </a:p>
        </p:txBody>
      </p:sp>
    </p:spTree>
    <p:extLst>
      <p:ext uri="{BB962C8B-B14F-4D97-AF65-F5344CB8AC3E}">
        <p14:creationId xmlns:p14="http://schemas.microsoft.com/office/powerpoint/2010/main" val="1498138012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Progress made so far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68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75963" y="6424184"/>
            <a:ext cx="4435312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8681F4-047C-40DD-B226-A23E7EB11CD3}"/>
              </a:ext>
            </a:extLst>
          </p:cNvPr>
          <p:cNvSpPr/>
          <p:nvPr/>
        </p:nvSpPr>
        <p:spPr>
          <a:xfrm>
            <a:off x="5634198" y="1280609"/>
            <a:ext cx="918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LSGAN</a:t>
            </a:r>
          </a:p>
        </p:txBody>
      </p:sp>
    </p:spTree>
    <p:extLst>
      <p:ext uri="{BB962C8B-B14F-4D97-AF65-F5344CB8AC3E}">
        <p14:creationId xmlns:p14="http://schemas.microsoft.com/office/powerpoint/2010/main" val="2073817358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Progress made so far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69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75963" y="6424184"/>
            <a:ext cx="4435312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254E97-D851-4485-A414-8549BBA66CE0}"/>
              </a:ext>
            </a:extLst>
          </p:cNvPr>
          <p:cNvSpPr/>
          <p:nvPr/>
        </p:nvSpPr>
        <p:spPr>
          <a:xfrm>
            <a:off x="5739996" y="1280609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WGAN</a:t>
            </a:r>
          </a:p>
        </p:txBody>
      </p:sp>
    </p:spTree>
    <p:extLst>
      <p:ext uri="{BB962C8B-B14F-4D97-AF65-F5344CB8AC3E}">
        <p14:creationId xmlns:p14="http://schemas.microsoft.com/office/powerpoint/2010/main" val="119882498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Some context first…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7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508000" y="1465275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63246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r>
              <a:rPr lang="en-US" sz="1800" dirty="0">
                <a:latin typeface="+mn-lt"/>
              </a:rPr>
              <a:t>But sometimes they behave badly, causing:</a:t>
            </a: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r>
              <a:rPr lang="en-US" sz="1800" dirty="0">
                <a:latin typeface="+mn-lt"/>
              </a:rPr>
              <a:t>Efficiency reduction</a:t>
            </a: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r>
              <a:rPr lang="en-US" sz="1800" dirty="0">
                <a:latin typeface="+mn-lt"/>
              </a:rPr>
              <a:t>Automated/manual shutdowns</a:t>
            </a: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r>
              <a:rPr lang="en-US" sz="1800" dirty="0">
                <a:latin typeface="+mn-lt"/>
              </a:rPr>
              <a:t>Damage to parts</a:t>
            </a: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algn="ctr" defTabSz="1038825">
              <a:spcBef>
                <a:spcPts val="0"/>
              </a:spcBef>
            </a:pPr>
            <a:r>
              <a:rPr lang="en-US" sz="3200" dirty="0">
                <a:latin typeface="+mn-lt"/>
              </a:rPr>
              <a:t>Financial losses (for everyone) + Health and safety risks </a:t>
            </a: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972748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Progress made so far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70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75963" y="6424184"/>
            <a:ext cx="4435312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254E97-D851-4485-A414-8549BBA66CE0}"/>
              </a:ext>
            </a:extLst>
          </p:cNvPr>
          <p:cNvSpPr/>
          <p:nvPr/>
        </p:nvSpPr>
        <p:spPr>
          <a:xfrm>
            <a:off x="5739996" y="1280609"/>
            <a:ext cx="1505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WGAN + GP</a:t>
            </a:r>
          </a:p>
        </p:txBody>
      </p:sp>
    </p:spTree>
    <p:extLst>
      <p:ext uri="{BB962C8B-B14F-4D97-AF65-F5344CB8AC3E}">
        <p14:creationId xmlns:p14="http://schemas.microsoft.com/office/powerpoint/2010/main" val="281421471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Progress made so far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71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75963" y="6424184"/>
            <a:ext cx="4435312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73355C9-F0B5-4482-8213-D8AC1D1F3301}"/>
              </a:ext>
            </a:extLst>
          </p:cNvPr>
          <p:cNvSpPr txBox="1">
            <a:spLocks/>
          </p:cNvSpPr>
          <p:nvPr/>
        </p:nvSpPr>
        <p:spPr bwMode="auto">
          <a:xfrm>
            <a:off x="508000" y="1140737"/>
            <a:ext cx="11171238" cy="479931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0400" indent="-230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90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6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0800" indent="-2032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43200" indent="-152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After a lot of experiments, we chose to go with LSGAN models</a:t>
            </a:r>
          </a:p>
          <a:p>
            <a:pPr algn="ctr"/>
            <a:r>
              <a:rPr lang="en-GB" dirty="0"/>
              <a:t>And got good results!</a:t>
            </a:r>
          </a:p>
          <a:p>
            <a:pPr algn="ctr"/>
            <a:endParaRPr lang="en-GB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9F5DC9-7281-4B3E-8D24-DC89CDE156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" t="-8454" r="90" b="8454"/>
          <a:stretch/>
        </p:blipFill>
        <p:spPr>
          <a:xfrm>
            <a:off x="2825751" y="1949403"/>
            <a:ext cx="6382726" cy="392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395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Future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72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19556C4-BF47-4BE5-B85F-22D350D9C0F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8000" y="1169310"/>
            <a:ext cx="11171238" cy="4830761"/>
          </a:xfrm>
        </p:spPr>
        <p:txBody>
          <a:bodyPr/>
          <a:lstStyle/>
          <a:p>
            <a:pPr algn="ctr"/>
            <a:r>
              <a:rPr lang="en-GB" dirty="0"/>
              <a:t>So far we’ve only accomplished step 1…</a:t>
            </a:r>
          </a:p>
          <a:p>
            <a:endParaRPr lang="en-GB" dirty="0"/>
          </a:p>
          <a:p>
            <a:pPr marL="742950" indent="-742950">
              <a:buAutoNum type="arabicParenR"/>
            </a:pPr>
            <a:r>
              <a:rPr lang="en-GB" dirty="0"/>
              <a:t>We have to be able to sample from the real data distribution</a:t>
            </a:r>
          </a:p>
          <a:p>
            <a:pPr marL="742950" indent="-742950">
              <a:buAutoNum type="arabicParenR"/>
            </a:pPr>
            <a:r>
              <a:rPr lang="en-GB" dirty="0">
                <a:solidFill>
                  <a:schemeClr val="tx1">
                    <a:lumMod val="60000"/>
                    <a:lumOff val="40000"/>
                  </a:schemeClr>
                </a:solidFill>
              </a:rPr>
              <a:t>We need to post process a string of random samples into a realistic time-series</a:t>
            </a:r>
          </a:p>
          <a:p>
            <a:pPr marL="742950" indent="-742950">
              <a:buAutoNum type="arabicParenR"/>
            </a:pPr>
            <a:r>
              <a:rPr lang="en-GB" dirty="0">
                <a:solidFill>
                  <a:schemeClr val="tx1">
                    <a:lumMod val="60000"/>
                    <a:lumOff val="40000"/>
                  </a:schemeClr>
                </a:solidFill>
              </a:rPr>
              <a:t>We need to figure out how to make “anomalous-looking” time-series</a:t>
            </a:r>
          </a:p>
        </p:txBody>
      </p:sp>
    </p:spTree>
    <p:extLst>
      <p:ext uri="{BB962C8B-B14F-4D97-AF65-F5344CB8AC3E}">
        <p14:creationId xmlns:p14="http://schemas.microsoft.com/office/powerpoint/2010/main" val="668761484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Future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73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C7A18E2-8D60-47C9-A601-C60B7B0C08D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8000" y="1169310"/>
            <a:ext cx="11171238" cy="4830761"/>
          </a:xfrm>
        </p:spPr>
        <p:txBody>
          <a:bodyPr/>
          <a:lstStyle/>
          <a:p>
            <a:pPr algn="ctr"/>
            <a:r>
              <a:rPr lang="en-GB" dirty="0"/>
              <a:t>But we have some plans:</a:t>
            </a:r>
          </a:p>
          <a:p>
            <a:pPr algn="ctr"/>
            <a:endParaRPr lang="en-GB" sz="800" u="sng" dirty="0"/>
          </a:p>
          <a:p>
            <a:pPr algn="ctr"/>
            <a:r>
              <a:rPr lang="en-GB" u="sng" dirty="0"/>
              <a:t>PLAN 1:</a:t>
            </a:r>
          </a:p>
          <a:p>
            <a:pPr algn="ctr"/>
            <a:endParaRPr lang="en-GB" u="sng" dirty="0"/>
          </a:p>
          <a:p>
            <a:pPr marL="285750" indent="-285750">
              <a:buFontTx/>
              <a:buChar char="-"/>
            </a:pPr>
            <a:r>
              <a:rPr lang="en-GB" dirty="0"/>
              <a:t>Merge steps 1 and 2: </a:t>
            </a:r>
          </a:p>
          <a:p>
            <a:pPr marL="516150" lvl="1" indent="-285750">
              <a:buFontTx/>
              <a:buChar char="-"/>
            </a:pPr>
            <a:r>
              <a:rPr lang="en-GB" dirty="0"/>
              <a:t>Dual/Multi discriminator GANs</a:t>
            </a:r>
          </a:p>
          <a:p>
            <a:pPr marL="516150" lvl="1" indent="-285750">
              <a:buFontTx/>
              <a:buChar char="-"/>
            </a:pPr>
            <a:r>
              <a:rPr lang="en-GB" dirty="0"/>
              <a:t>Multi-objective recurrent GANs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F19FB7F0-2423-458E-A64C-D63D474215CA}"/>
              </a:ext>
            </a:extLst>
          </p:cNvPr>
          <p:cNvSpPr/>
          <p:nvPr/>
        </p:nvSpPr>
        <p:spPr>
          <a:xfrm>
            <a:off x="4495800" y="2590800"/>
            <a:ext cx="368300" cy="1028700"/>
          </a:xfrm>
          <a:prstGeom prst="rightBrac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27DF57-7508-48BC-830A-A12DEB359864}"/>
              </a:ext>
            </a:extLst>
          </p:cNvPr>
          <p:cNvSpPr/>
          <p:nvPr/>
        </p:nvSpPr>
        <p:spPr>
          <a:xfrm>
            <a:off x="4913405" y="2920484"/>
            <a:ext cx="26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/>
              <a:t>What is a “real” time-series?</a:t>
            </a:r>
          </a:p>
        </p:txBody>
      </p:sp>
    </p:spTree>
    <p:extLst>
      <p:ext uri="{BB962C8B-B14F-4D97-AF65-F5344CB8AC3E}">
        <p14:creationId xmlns:p14="http://schemas.microsoft.com/office/powerpoint/2010/main" val="38845627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Future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74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C7A18E2-8D60-47C9-A601-C60B7B0C08D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8000" y="1169310"/>
            <a:ext cx="11171238" cy="4830761"/>
          </a:xfrm>
        </p:spPr>
        <p:txBody>
          <a:bodyPr/>
          <a:lstStyle/>
          <a:p>
            <a:pPr algn="ctr"/>
            <a:r>
              <a:rPr lang="en-GB" dirty="0"/>
              <a:t>Dynamic time warping (DTW)</a:t>
            </a:r>
          </a:p>
          <a:p>
            <a:pPr algn="ctr"/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Similarity measure between time series</a:t>
            </a:r>
          </a:p>
          <a:p>
            <a:pPr marL="285750" indent="-285750">
              <a:buFontTx/>
              <a:buChar char="-"/>
            </a:pPr>
            <a:r>
              <a:rPr lang="en-GB" dirty="0"/>
              <a:t>No strong assumptions about the data (scale invariant)</a:t>
            </a:r>
          </a:p>
          <a:p>
            <a:pPr marL="285750" indent="-285750">
              <a:buFontTx/>
              <a:buChar char="-"/>
            </a:pPr>
            <a:r>
              <a:rPr lang="en-GB" dirty="0" err="1"/>
              <a:t>SoftDTW</a:t>
            </a:r>
            <a:r>
              <a:rPr lang="en-GB" dirty="0"/>
              <a:t> – differentiable implementation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F3DFC6-533A-4182-A258-6163BF161E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8" t="50000" r="2482" b="7222"/>
          <a:stretch/>
        </p:blipFill>
        <p:spPr>
          <a:xfrm>
            <a:off x="6007100" y="2725845"/>
            <a:ext cx="5221443" cy="335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745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Future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75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C7A18E2-8D60-47C9-A601-C60B7B0C08D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8000" y="1169310"/>
            <a:ext cx="11171238" cy="4830761"/>
          </a:xfrm>
        </p:spPr>
        <p:txBody>
          <a:bodyPr/>
          <a:lstStyle/>
          <a:p>
            <a:pPr algn="ctr"/>
            <a:r>
              <a:rPr lang="en-GB" dirty="0"/>
              <a:t>But we have some plans:</a:t>
            </a:r>
          </a:p>
          <a:p>
            <a:pPr algn="ctr"/>
            <a:endParaRPr lang="en-GB" sz="800" u="sng" dirty="0"/>
          </a:p>
          <a:p>
            <a:pPr algn="ctr"/>
            <a:r>
              <a:rPr lang="en-GB" u="sng" dirty="0"/>
              <a:t>PLAN 1:</a:t>
            </a:r>
          </a:p>
          <a:p>
            <a:pPr algn="ctr"/>
            <a:endParaRPr lang="en-GB" u="sng" dirty="0"/>
          </a:p>
          <a:p>
            <a:pPr marL="285750" indent="-285750">
              <a:buFontTx/>
              <a:buChar char="-"/>
            </a:pPr>
            <a:r>
              <a:rPr lang="en-GB" dirty="0"/>
              <a:t>Merge steps 1 and 2: </a:t>
            </a:r>
          </a:p>
          <a:p>
            <a:pPr marL="516150" lvl="1" indent="-285750">
              <a:buFontTx/>
              <a:buChar char="-"/>
            </a:pPr>
            <a:r>
              <a:rPr lang="en-GB" dirty="0"/>
              <a:t>Dual/Multi discriminator GANs</a:t>
            </a:r>
          </a:p>
          <a:p>
            <a:pPr marL="516150" lvl="1" indent="-285750">
              <a:buFontTx/>
              <a:buChar char="-"/>
            </a:pPr>
            <a:r>
              <a:rPr lang="en-GB" dirty="0"/>
              <a:t>Multi-objective recurrent GANs</a:t>
            </a:r>
          </a:p>
          <a:p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Step 3:</a:t>
            </a:r>
          </a:p>
          <a:p>
            <a:pPr marL="516150" lvl="1" indent="-285750">
              <a:buFontTx/>
              <a:buChar char="-"/>
            </a:pPr>
            <a:r>
              <a:rPr lang="en-GB" dirty="0"/>
              <a:t>Randomly adding short-term large scale noise</a:t>
            </a:r>
          </a:p>
          <a:p>
            <a:pPr marL="516150" lvl="1" indent="-285750">
              <a:buFontTx/>
              <a:buChar char="-"/>
            </a:pPr>
            <a:r>
              <a:rPr lang="en-GB" dirty="0"/>
              <a:t>LSTM post-processor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F19FB7F0-2423-458E-A64C-D63D474215CA}"/>
              </a:ext>
            </a:extLst>
          </p:cNvPr>
          <p:cNvSpPr/>
          <p:nvPr/>
        </p:nvSpPr>
        <p:spPr>
          <a:xfrm>
            <a:off x="4495800" y="2590800"/>
            <a:ext cx="368300" cy="1028700"/>
          </a:xfrm>
          <a:prstGeom prst="rightBrac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27DF57-7508-48BC-830A-A12DEB359864}"/>
              </a:ext>
            </a:extLst>
          </p:cNvPr>
          <p:cNvSpPr/>
          <p:nvPr/>
        </p:nvSpPr>
        <p:spPr>
          <a:xfrm>
            <a:off x="4913405" y="2920484"/>
            <a:ext cx="26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/>
              <a:t>What is a “real” time-series?</a:t>
            </a:r>
          </a:p>
        </p:txBody>
      </p:sp>
    </p:spTree>
    <p:extLst>
      <p:ext uri="{BB962C8B-B14F-4D97-AF65-F5344CB8AC3E}">
        <p14:creationId xmlns:p14="http://schemas.microsoft.com/office/powerpoint/2010/main" val="32617003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Future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76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C7A18E2-8D60-47C9-A601-C60B7B0C08D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8000" y="1169310"/>
            <a:ext cx="11171238" cy="4830761"/>
          </a:xfrm>
        </p:spPr>
        <p:txBody>
          <a:bodyPr/>
          <a:lstStyle/>
          <a:p>
            <a:pPr algn="ctr"/>
            <a:r>
              <a:rPr lang="en-GB" dirty="0"/>
              <a:t>But we have some plans:</a:t>
            </a:r>
          </a:p>
          <a:p>
            <a:pPr algn="ctr"/>
            <a:endParaRPr lang="en-GB" sz="800" u="sng" dirty="0"/>
          </a:p>
          <a:p>
            <a:pPr algn="ctr"/>
            <a:r>
              <a:rPr lang="en-GB" u="sng" dirty="0"/>
              <a:t>PLAN 2:</a:t>
            </a:r>
          </a:p>
          <a:p>
            <a:pPr algn="ctr"/>
            <a:endParaRPr lang="en-GB" u="sng" dirty="0"/>
          </a:p>
          <a:p>
            <a:pPr marL="285750" indent="-285750">
              <a:buFontTx/>
              <a:buChar char="-"/>
            </a:pPr>
            <a:r>
              <a:rPr lang="en-GB" dirty="0"/>
              <a:t>Step 1 remains same</a:t>
            </a:r>
          </a:p>
          <a:p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Merge steps 2 and 3:</a:t>
            </a:r>
          </a:p>
          <a:p>
            <a:pPr marL="516150" lvl="1" indent="-285750">
              <a:buFontTx/>
              <a:buChar char="-"/>
            </a:pPr>
            <a:r>
              <a:rPr lang="en-GB" dirty="0"/>
              <a:t>De-noising auto-encoders</a:t>
            </a:r>
          </a:p>
          <a:p>
            <a:pPr marL="516150" lvl="1" indent="-285750">
              <a:buFontTx/>
              <a:buChar char="-"/>
            </a:pPr>
            <a:r>
              <a:rPr lang="en-GB" dirty="0"/>
              <a:t>Style transfer models</a:t>
            </a:r>
          </a:p>
        </p:txBody>
      </p:sp>
    </p:spTree>
    <p:extLst>
      <p:ext uri="{BB962C8B-B14F-4D97-AF65-F5344CB8AC3E}">
        <p14:creationId xmlns:p14="http://schemas.microsoft.com/office/powerpoint/2010/main" val="20115735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712800"/>
            <a:ext cx="11171238" cy="752475"/>
          </a:xfrm>
        </p:spPr>
        <p:txBody>
          <a:bodyPr/>
          <a:lstStyle/>
          <a:p>
            <a:r>
              <a:rPr lang="en-GB" sz="1800" dirty="0"/>
              <a:t>Future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77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A7BFE8-A8F4-4514-ADB1-469FEA1247E4}"/>
              </a:ext>
            </a:extLst>
          </p:cNvPr>
          <p:cNvSpPr/>
          <p:nvPr/>
        </p:nvSpPr>
        <p:spPr>
          <a:xfrm>
            <a:off x="4999409" y="930764"/>
            <a:ext cx="2188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Style transfer models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257C39-4CD6-4CF5-9EBD-ADC0B7379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638" y="1683239"/>
            <a:ext cx="6998815" cy="394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47503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Future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78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ECB207-19DA-44F4-9F6C-DE24F73DE6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" t="3552" b="4169"/>
          <a:stretch/>
        </p:blipFill>
        <p:spPr>
          <a:xfrm>
            <a:off x="2973940" y="2028065"/>
            <a:ext cx="2294977" cy="118680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D27B3C4-E8BE-48D7-8924-F2EA3D1464D2}"/>
              </a:ext>
            </a:extLst>
          </p:cNvPr>
          <p:cNvGrpSpPr/>
          <p:nvPr/>
        </p:nvGrpSpPr>
        <p:grpSpPr>
          <a:xfrm>
            <a:off x="3685443" y="1653568"/>
            <a:ext cx="5656686" cy="3256417"/>
            <a:chOff x="2824168" y="1565387"/>
            <a:chExt cx="5656686" cy="3256417"/>
          </a:xfrm>
        </p:grpSpPr>
        <p:sp>
          <p:nvSpPr>
            <p:cNvPr id="12" name="Arrow: Bent 11">
              <a:extLst>
                <a:ext uri="{FF2B5EF4-FFF2-40B4-BE49-F238E27FC236}">
                  <a16:creationId xmlns:a16="http://schemas.microsoft.com/office/drawing/2014/main" id="{FFA362DA-B11D-4671-B69F-2169AF14BC10}"/>
                </a:ext>
              </a:extLst>
            </p:cNvPr>
            <p:cNvSpPr/>
            <p:nvPr/>
          </p:nvSpPr>
          <p:spPr>
            <a:xfrm rot="5400000">
              <a:off x="4331265" y="2556989"/>
              <a:ext cx="1174390" cy="1021636"/>
            </a:xfrm>
            <a:prstGeom prst="bentArrow">
              <a:avLst>
                <a:gd name="adj1" fmla="val 9727"/>
                <a:gd name="adj2" fmla="val 13364"/>
                <a:gd name="adj3" fmla="val 20636"/>
                <a:gd name="adj4" fmla="val 4484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3" name="Arrow: Bent 12">
              <a:extLst>
                <a:ext uri="{FF2B5EF4-FFF2-40B4-BE49-F238E27FC236}">
                  <a16:creationId xmlns:a16="http://schemas.microsoft.com/office/drawing/2014/main" id="{AD95385D-C835-437A-86A0-0BD34A68B39F}"/>
                </a:ext>
              </a:extLst>
            </p:cNvPr>
            <p:cNvSpPr/>
            <p:nvPr/>
          </p:nvSpPr>
          <p:spPr>
            <a:xfrm rot="16200000" flipV="1">
              <a:off x="4430310" y="3822835"/>
              <a:ext cx="976302" cy="1021635"/>
            </a:xfrm>
            <a:prstGeom prst="bentArrow">
              <a:avLst>
                <a:gd name="adj1" fmla="val 9727"/>
                <a:gd name="adj2" fmla="val 13364"/>
                <a:gd name="adj3" fmla="val 20636"/>
                <a:gd name="adj4" fmla="val 4484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 err="1">
                <a:solidFill>
                  <a:schemeClr val="tx1"/>
                </a:solidFill>
              </a:endParaRP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71236D6B-20EE-4E91-9BBF-8E95244C2097}"/>
                </a:ext>
              </a:extLst>
            </p:cNvPr>
            <p:cNvSpPr/>
            <p:nvPr/>
          </p:nvSpPr>
          <p:spPr>
            <a:xfrm>
              <a:off x="5490636" y="3546536"/>
              <a:ext cx="1021636" cy="409062"/>
            </a:xfrm>
            <a:prstGeom prst="rightArrow">
              <a:avLst>
                <a:gd name="adj1" fmla="val 24581"/>
                <a:gd name="adj2" fmla="val 4894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 err="1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D40C76F-96F9-4B91-9811-CED67D06FC03}"/>
                </a:ext>
              </a:extLst>
            </p:cNvPr>
            <p:cNvSpPr/>
            <p:nvPr/>
          </p:nvSpPr>
          <p:spPr>
            <a:xfrm>
              <a:off x="5117176" y="3577883"/>
              <a:ext cx="350918" cy="344738"/>
            </a:xfrm>
            <a:prstGeom prst="ellipse">
              <a:avLst/>
            </a:prstGeom>
            <a:noFill/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 err="1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8322B9-9420-45DF-BE6F-0660EE566A8F}"/>
                </a:ext>
              </a:extLst>
            </p:cNvPr>
            <p:cNvSpPr/>
            <p:nvPr/>
          </p:nvSpPr>
          <p:spPr>
            <a:xfrm>
              <a:off x="5139569" y="3546536"/>
              <a:ext cx="3509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/>
                <a:t>+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009CE75-689D-4791-BB8C-890F62C7DAD3}"/>
                </a:ext>
              </a:extLst>
            </p:cNvPr>
            <p:cNvSpPr/>
            <p:nvPr/>
          </p:nvSpPr>
          <p:spPr>
            <a:xfrm>
              <a:off x="2902777" y="1565387"/>
              <a:ext cx="101951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/>
                <a:t>Target style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5D83F39-79BE-41E2-A1C2-C3DA6E7108BC}"/>
                </a:ext>
              </a:extLst>
            </p:cNvPr>
            <p:cNvSpPr/>
            <p:nvPr/>
          </p:nvSpPr>
          <p:spPr>
            <a:xfrm>
              <a:off x="2824168" y="3768732"/>
              <a:ext cx="123110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/>
                <a:t>Target content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DC093CD-0E02-4695-8111-A7AEE273A92D}"/>
                </a:ext>
              </a:extLst>
            </p:cNvPr>
            <p:cNvSpPr/>
            <p:nvPr/>
          </p:nvSpPr>
          <p:spPr>
            <a:xfrm>
              <a:off x="6106486" y="2540607"/>
              <a:ext cx="237436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400" dirty="0"/>
                <a:t>Content with style transferred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2F9506B-F783-4FB3-9FD6-16AAE3704851}"/>
              </a:ext>
            </a:extLst>
          </p:cNvPr>
          <p:cNvSpPr/>
          <p:nvPr/>
        </p:nvSpPr>
        <p:spPr>
          <a:xfrm>
            <a:off x="7703993" y="3155988"/>
            <a:ext cx="6531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?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062FE06-7AC6-42AC-81F0-89A8976B96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" t="3552" b="4169"/>
          <a:stretch/>
        </p:blipFill>
        <p:spPr>
          <a:xfrm>
            <a:off x="3005844" y="4345108"/>
            <a:ext cx="2263073" cy="118680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C967B9E-523B-41F5-88E4-AF4079A9D8E4}"/>
              </a:ext>
            </a:extLst>
          </p:cNvPr>
          <p:cNvSpPr/>
          <p:nvPr/>
        </p:nvSpPr>
        <p:spPr>
          <a:xfrm>
            <a:off x="4999409" y="930764"/>
            <a:ext cx="2188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Style transfer models</a:t>
            </a:r>
          </a:p>
        </p:txBody>
      </p:sp>
    </p:spTree>
    <p:extLst>
      <p:ext uri="{BB962C8B-B14F-4D97-AF65-F5344CB8AC3E}">
        <p14:creationId xmlns:p14="http://schemas.microsoft.com/office/powerpoint/2010/main" val="16876569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Summary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79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E5A56E-C0D9-4939-8E53-4183274D8555}"/>
              </a:ext>
            </a:extLst>
          </p:cNvPr>
          <p:cNvSpPr txBox="1">
            <a:spLocks/>
          </p:cNvSpPr>
          <p:nvPr/>
        </p:nvSpPr>
        <p:spPr bwMode="auto">
          <a:xfrm>
            <a:off x="508000" y="1169310"/>
            <a:ext cx="11171238" cy="483076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0400" indent="-230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90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6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0800" indent="-2032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43200" indent="-152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742950" indent="-742950">
              <a:buFont typeface="Wingdings" pitchFamily="2" charset="2"/>
              <a:buAutoNum type="arabicParenR"/>
            </a:pPr>
            <a:r>
              <a:rPr lang="en-GB" dirty="0"/>
              <a:t>Traditional and supervised methods aren’t yet able to help us</a:t>
            </a:r>
          </a:p>
          <a:p>
            <a:pPr marL="742950" indent="-742950">
              <a:buFont typeface="Wingdings" pitchFamily="2" charset="2"/>
              <a:buAutoNum type="arabicParenR"/>
            </a:pPr>
            <a:endParaRPr lang="en-GB" dirty="0"/>
          </a:p>
          <a:p>
            <a:pPr marL="742950" indent="-742950">
              <a:buFont typeface="Wingdings" pitchFamily="2" charset="2"/>
              <a:buAutoNum type="arabicParenR"/>
            </a:pPr>
            <a:r>
              <a:rPr lang="en-GB" dirty="0"/>
              <a:t>We’ve had some success with detecting anomalies </a:t>
            </a:r>
          </a:p>
          <a:p>
            <a:pPr marL="742950" indent="-742950">
              <a:buFont typeface="Wingdings" pitchFamily="2" charset="2"/>
              <a:buAutoNum type="arabicParenR"/>
            </a:pPr>
            <a:endParaRPr lang="en-GB" dirty="0"/>
          </a:p>
          <a:p>
            <a:pPr marL="742950" indent="-742950">
              <a:buFont typeface="Wingdings" pitchFamily="2" charset="2"/>
              <a:buAutoNum type="arabicParenR"/>
            </a:pPr>
            <a:r>
              <a:rPr lang="en-GB" dirty="0"/>
              <a:t>More anomalies can help us in many, many ways</a:t>
            </a:r>
          </a:p>
          <a:p>
            <a:pPr marL="742950" indent="-742950">
              <a:buFont typeface="Wingdings" pitchFamily="2" charset="2"/>
              <a:buAutoNum type="arabicParenR"/>
            </a:pPr>
            <a:endParaRPr lang="en-GB" dirty="0"/>
          </a:p>
          <a:p>
            <a:pPr marL="742950" indent="-742950">
              <a:buFont typeface="Wingdings" pitchFamily="2" charset="2"/>
              <a:buAutoNum type="arabicParenR"/>
            </a:pPr>
            <a:r>
              <a:rPr lang="en-GB" dirty="0"/>
              <a:t>We’ve made huge progress with generating synthetic time-series data</a:t>
            </a:r>
          </a:p>
          <a:p>
            <a:pPr marL="742950" indent="-742950">
              <a:buFont typeface="Wingdings" pitchFamily="2" charset="2"/>
              <a:buAutoNum type="arabicParenR"/>
            </a:pPr>
            <a:endParaRPr lang="en-GB" dirty="0"/>
          </a:p>
          <a:p>
            <a:pPr marL="742950" indent="-742950">
              <a:buFont typeface="Wingdings" pitchFamily="2" charset="2"/>
              <a:buAutoNum type="arabicParenR"/>
            </a:pPr>
            <a:r>
              <a:rPr lang="en-GB" dirty="0"/>
              <a:t>But so much more can be done…</a:t>
            </a:r>
          </a:p>
          <a:p>
            <a:endParaRPr lang="en-GB" dirty="0"/>
          </a:p>
          <a:p>
            <a:pPr marL="742950" indent="-742950">
              <a:buFont typeface="Wingdings" pitchFamily="2" charset="2"/>
              <a:buAutoNum type="arabicParenR"/>
            </a:pPr>
            <a:endParaRPr lang="en-GB" dirty="0"/>
          </a:p>
          <a:p>
            <a:pPr marL="742950" indent="-742950">
              <a:buFont typeface="Wingdings" pitchFamily="2" charset="2"/>
              <a:buAutoNum type="arabicParenR"/>
            </a:pPr>
            <a:endParaRPr lang="en-GB" dirty="0"/>
          </a:p>
          <a:p>
            <a:pPr marL="742950" indent="-742950">
              <a:buFont typeface="Wingdings" pitchFamily="2" charset="2"/>
              <a:buAutoNum type="arabicParenR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0930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Some context first…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8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508000" y="1465275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63246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r>
              <a:rPr lang="en-US" sz="1800" dirty="0">
                <a:latin typeface="+mn-lt"/>
              </a:rPr>
              <a:t>So now we had our task; Multivariate time-series anomaly detection!</a:t>
            </a: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r>
              <a:rPr lang="en-US" sz="1800" u="sng" dirty="0">
                <a:latin typeface="+mn-lt"/>
              </a:rPr>
              <a:t>We split this into 3 sub-tasks</a:t>
            </a: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r>
              <a:rPr lang="en-US" sz="1800" dirty="0">
                <a:latin typeface="+mn-lt"/>
              </a:rPr>
              <a:t>Find a way to detect anomalous intervals of time in our data-set</a:t>
            </a:r>
          </a:p>
          <a:p>
            <a:pPr marL="285750" lvl="0" indent="-285750" defTabSz="1038825">
              <a:spcBef>
                <a:spcPts val="0"/>
              </a:spcBef>
              <a:buFontTx/>
              <a:buChar char="-"/>
            </a:pPr>
            <a:r>
              <a:rPr lang="en-US" sz="1800" dirty="0">
                <a:solidFill>
                  <a:srgbClr val="404040"/>
                </a:solidFill>
                <a:latin typeface="Futura Medium"/>
                <a:ea typeface="+mn-ea"/>
                <a:cs typeface="+mn-cs"/>
              </a:rPr>
              <a:t>Predict the time until next anomalous event </a:t>
            </a: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r>
              <a:rPr lang="en-US" sz="1800" dirty="0">
                <a:latin typeface="+mn-lt"/>
              </a:rPr>
              <a:t>Determine which features specifically are behaving anomalously/normally in said interval</a:t>
            </a: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366081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20258F-74E3-49F3-8A06-9AEC48809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842" y="667555"/>
            <a:ext cx="3984316" cy="144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1354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400" dirty="0"/>
              <a:t>Data and EDA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9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30D6FC5-9022-4504-8663-3E698F4527AD}"/>
              </a:ext>
            </a:extLst>
          </p:cNvPr>
          <p:cNvGrpSpPr/>
          <p:nvPr/>
        </p:nvGrpSpPr>
        <p:grpSpPr>
          <a:xfrm>
            <a:off x="1718182" y="3121269"/>
            <a:ext cx="8755635" cy="307731"/>
            <a:chOff x="1724796" y="2848707"/>
            <a:chExt cx="8755635" cy="30773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890EB6C-C9E6-41D7-B48C-601E9347CC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1251" t="48333" r="9711" b="48202"/>
            <a:stretch/>
          </p:blipFill>
          <p:spPr>
            <a:xfrm>
              <a:off x="2736944" y="2848707"/>
              <a:ext cx="7743487" cy="3077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062C9ED-6D2E-45C8-8C06-F2BF52071F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039" t="48333" r="74495" b="48202"/>
            <a:stretch/>
          </p:blipFill>
          <p:spPr>
            <a:xfrm>
              <a:off x="1724796" y="2848707"/>
              <a:ext cx="1012148" cy="305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69125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ew Powerpoint template - June 2016">
  <a:themeElements>
    <a:clrScheme name="Shell Colour Palette">
      <a:dk1>
        <a:srgbClr val="595959"/>
      </a:dk1>
      <a:lt1>
        <a:srgbClr val="FFFFFF"/>
      </a:lt1>
      <a:dk2>
        <a:srgbClr val="A6A6A6"/>
      </a:dk2>
      <a:lt2>
        <a:srgbClr val="D9D9D9"/>
      </a:lt2>
      <a:accent1>
        <a:srgbClr val="FBCE07"/>
      </a:accent1>
      <a:accent2>
        <a:srgbClr val="DD1D21"/>
      </a:accent2>
      <a:accent3>
        <a:srgbClr val="003C88"/>
      </a:accent3>
      <a:accent4>
        <a:srgbClr val="641964"/>
      </a:accent4>
      <a:accent5>
        <a:srgbClr val="008443"/>
      </a:accent5>
      <a:accent6>
        <a:srgbClr val="EB8705"/>
      </a:accent6>
      <a:hlink>
        <a:srgbClr val="000000"/>
      </a:hlink>
      <a:folHlink>
        <a:srgbClr val="000000"/>
      </a:folHlink>
    </a:clrScheme>
    <a:fontScheme name="Shell Theme Fonts">
      <a:majorFont>
        <a:latin typeface="Futura Bold"/>
        <a:ea typeface=""/>
        <a:cs typeface=""/>
      </a:majorFont>
      <a:minorFont>
        <a:latin typeface="Futura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 algn="ctr">
          <a:noFill/>
          <a:miter lim="800000"/>
          <a:headEnd/>
          <a:tailEnd/>
        </a:ln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>
          <a:defRPr smtClean="0"/>
        </a:defPPr>
      </a:lstStyle>
    </a:txDef>
  </a:objectDefaults>
  <a:extraClrSchemeLst/>
  <a:custClrLst>
    <a:custClr name="Shell-yellow">
      <a:srgbClr val="FBCE07"/>
    </a:custClr>
    <a:custClr name="Shell-yellow-60%">
      <a:srgbClr val="FDE26A"/>
    </a:custClr>
    <a:custClr name="Shell-yellow-40%">
      <a:srgbClr val="FDEB9C"/>
    </a:custClr>
    <a:custClr name="Shell-yellow-20%">
      <a:srgbClr val="FEF5CD"/>
    </a:custClr>
    <a:custClr name="Shell-yellow-20%">
      <a:srgbClr val="FEF5CD"/>
    </a:custClr>
    <a:custClr name="Shell-red">
      <a:srgbClr val="DD1D21"/>
    </a:custClr>
    <a:custClr name="Shell-red-60%">
      <a:srgbClr val="EB777A"/>
    </a:custClr>
    <a:custClr name="Shell-red-40%">
      <a:srgbClr val="F1A5A6"/>
    </a:custClr>
    <a:custClr name="Shell-red-20%">
      <a:srgbClr val="F8D2D3"/>
    </a:custClr>
    <a:custClr name="Shell-white">
      <a:srgbClr val="FFFFFF"/>
    </a:custClr>
    <a:custClr name="Shell-black">
      <a:srgbClr val="000000"/>
    </a:custClr>
    <a:custClr name="Shell-very dark grey">
      <a:srgbClr val="404040"/>
    </a:custClr>
    <a:custClr name="Shell-dark grey">
      <a:srgbClr val="595959"/>
    </a:custClr>
    <a:custClr name="Shell-mid grey">
      <a:srgbClr val="7F7F7F"/>
    </a:custClr>
    <a:custClr name="Shell-light grey">
      <a:srgbClr val="A6A6A6"/>
    </a:custClr>
    <a:custClr name="Shell-pale grey">
      <a:srgbClr val="D9D9D9"/>
    </a:custClr>
    <a:custClr name="Shell-very pale grey">
      <a:srgbClr val="F7F7F7"/>
    </a:custClr>
    <a:custClr name="Shell-dark blue">
      <a:srgbClr val="003C88"/>
    </a:custClr>
    <a:custClr name="Shell-dark blue-60%">
      <a:srgbClr val="668AB8"/>
    </a:custClr>
    <a:custClr name="Shell-dark blue-40%">
      <a:srgbClr val="99B1CF"/>
    </a:custClr>
    <a:custClr name="Shell-dark blue-20%">
      <a:srgbClr val="CCD8E7"/>
    </a:custClr>
    <a:custClr name="Shell-mid blue">
      <a:srgbClr val="009EB4"/>
    </a:custClr>
    <a:custClr name="Shell-mid blue-60%">
      <a:srgbClr val="66C5D2"/>
    </a:custClr>
    <a:custClr name="Shell-mid blue-40%">
      <a:srgbClr val="99D8E1"/>
    </a:custClr>
    <a:custClr name="Shell-mid blue-20%">
      <a:srgbClr val="CCECF0"/>
    </a:custClr>
    <a:custClr name="Shell-light blue">
      <a:srgbClr val="89CFDC"/>
    </a:custClr>
    <a:custClr name="Shell-light blue-60%">
      <a:srgbClr val="B8E2EA"/>
    </a:custClr>
    <a:custClr name="Shell-light blue-40%">
      <a:srgbClr val="D0ECF1"/>
    </a:custClr>
    <a:custClr name="Shell-light blue-20%">
      <a:srgbClr val="E7F5F8"/>
    </a:custClr>
    <a:custClr name="Shell-light green">
      <a:srgbClr val="BED50F"/>
    </a:custClr>
    <a:custClr name="Shell-light green-60%">
      <a:srgbClr val="D8E66F"/>
    </a:custClr>
    <a:custClr name="Shell-light green-40%">
      <a:srgbClr val="E5EE9F"/>
    </a:custClr>
    <a:custClr name="Shell-light green-20%">
      <a:srgbClr val="F2F7CF"/>
    </a:custClr>
    <a:custClr name="Shell-dark green">
      <a:srgbClr val="008443"/>
    </a:custClr>
    <a:custClr name="Shell-dark green-60%">
      <a:srgbClr val="66B58E"/>
    </a:custClr>
    <a:custClr name="Shell-dark green-40%">
      <a:srgbClr val="99CEB4"/>
    </a:custClr>
    <a:custClr name="Shell-dark green-20%">
      <a:srgbClr val="CCE6D9"/>
    </a:custClr>
    <a:custClr name="Shell-purple">
      <a:srgbClr val="641964"/>
    </a:custClr>
    <a:custClr name="Shell-purple-60%">
      <a:srgbClr val="A275A2"/>
    </a:custClr>
    <a:custClr name="Shell-purple-40%">
      <a:srgbClr val="C1A3C1"/>
    </a:custClr>
    <a:custClr name="Shell-purple-20%">
      <a:srgbClr val="E0D1E0"/>
    </a:custClr>
    <a:custClr name="Shell-lilac">
      <a:srgbClr val="BA95BE"/>
    </a:custClr>
    <a:custClr name="Shell-lilac-60%">
      <a:srgbClr val="D6BFD8"/>
    </a:custClr>
    <a:custClr name="Shell-lilac-40%">
      <a:srgbClr val="E3D5E5"/>
    </a:custClr>
    <a:custClr name="Shell-orange">
      <a:srgbClr val="EB8705"/>
    </a:custClr>
    <a:custClr name="Shell-orange-60%">
      <a:srgbClr val="F3B769"/>
    </a:custClr>
    <a:custClr name="Shell-orange-40%">
      <a:srgbClr val="F7CF9B"/>
    </a:custClr>
    <a:custClr name="Shell-brown">
      <a:srgbClr val="743410"/>
    </a:custClr>
    <a:custClr name="Shell-brown-60%">
      <a:srgbClr val="AC8570"/>
    </a:custClr>
    <a:custClr name="Shell-brown-40%">
      <a:srgbClr val="C7AE9F"/>
    </a:custClr>
    <a:custClr name="Shell-sand">
      <a:srgbClr val="FFEAC2"/>
    </a:custClr>
  </a:custClrLst>
  <a:extLst>
    <a:ext uri="{05A4C25C-085E-4340-85A3-A5531E510DB2}">
      <thm15:themeFamily xmlns:thm15="http://schemas.microsoft.com/office/thememl/2012/main" name="IM Design Presentation" id="{3C0E5BE6-7645-4025-9E56-9D14B870AB66}" vid="{79084BA7-1BEB-488F-8489-EF4D232CCAE7}"/>
    </a:ext>
  </a:extLst>
</a:theme>
</file>

<file path=ppt/theme/theme2.xml><?xml version="1.0" encoding="utf-8"?>
<a:theme xmlns:a="http://schemas.openxmlformats.org/drawingml/2006/main" name="C3 IoT Template">
  <a:themeElements>
    <a:clrScheme name="C3 IoT Template Colors">
      <a:dk1>
        <a:srgbClr val="424242"/>
      </a:dk1>
      <a:lt1>
        <a:srgbClr val="FFFFFF"/>
      </a:lt1>
      <a:dk2>
        <a:srgbClr val="747474"/>
      </a:dk2>
      <a:lt2>
        <a:srgbClr val="D9D9D9"/>
      </a:lt2>
      <a:accent1>
        <a:srgbClr val="006381"/>
      </a:accent1>
      <a:accent2>
        <a:srgbClr val="0B4C6D"/>
      </a:accent2>
      <a:accent3>
        <a:srgbClr val="06A7E0"/>
      </a:accent3>
      <a:accent4>
        <a:srgbClr val="F79430"/>
      </a:accent4>
      <a:accent5>
        <a:srgbClr val="9CCD6C"/>
      </a:accent5>
      <a:accent6>
        <a:srgbClr val="CBC8C7"/>
      </a:accent6>
      <a:hlink>
        <a:srgbClr val="06A7E0"/>
      </a:hlink>
      <a:folHlink>
        <a:srgbClr val="06A7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160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Helvetica Neue" charset="0"/>
            <a:cs typeface="Helvetica Neue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91440" tIns="91440" rIns="91440" bIns="91440" rtlCol="0">
        <a:spAutoFit/>
      </a:bodyPr>
      <a:lstStyle>
        <a:defPPr>
          <a:lnSpc>
            <a:spcPct val="90000"/>
          </a:lnSpc>
          <a:spcAft>
            <a:spcPts val="600"/>
          </a:spcAft>
          <a:defRPr sz="160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  <a:ea typeface="Helvetica Neue" charset="0"/>
            <a:cs typeface="Helvetica Neue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3.potx" id="{B6013B3B-8FDD-4682-B2A0-A40DA4D88E72}" vid="{104F0BBE-44F7-43B4-B685-3CBFA0666BAE}"/>
    </a:ext>
  </a:extLst>
</a:theme>
</file>

<file path=ppt/theme/theme3.xml><?xml version="1.0" encoding="utf-8"?>
<a:theme xmlns:a="http://schemas.openxmlformats.org/drawingml/2006/main" name="Shell layouts with footer">
  <a:themeElements>
    <a:clrScheme name="Shell Colour Palette">
      <a:dk1>
        <a:srgbClr val="404040"/>
      </a:dk1>
      <a:lt1>
        <a:srgbClr val="FFFFFF"/>
      </a:lt1>
      <a:dk2>
        <a:srgbClr val="A6A6A6"/>
      </a:dk2>
      <a:lt2>
        <a:srgbClr val="D9D9D9"/>
      </a:lt2>
      <a:accent1>
        <a:srgbClr val="FBCE07"/>
      </a:accent1>
      <a:accent2>
        <a:srgbClr val="DD1D21"/>
      </a:accent2>
      <a:accent3>
        <a:srgbClr val="003C88"/>
      </a:accent3>
      <a:accent4>
        <a:srgbClr val="641964"/>
      </a:accent4>
      <a:accent5>
        <a:srgbClr val="008443"/>
      </a:accent5>
      <a:accent6>
        <a:srgbClr val="EB8705"/>
      </a:accent6>
      <a:hlink>
        <a:srgbClr val="000000"/>
      </a:hlink>
      <a:folHlink>
        <a:srgbClr val="000000"/>
      </a:folHlink>
    </a:clrScheme>
    <a:fontScheme name="Shell Theme Fonts">
      <a:majorFont>
        <a:latin typeface="Futura Bold"/>
        <a:ea typeface=""/>
        <a:cs typeface=""/>
      </a:majorFont>
      <a:minorFont>
        <a:latin typeface="Futura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 algn="ctr">
          <a:noFill/>
          <a:miter lim="800000"/>
          <a:headEnd/>
          <a:tailEnd/>
        </a:ln>
      </a:spPr>
      <a:bodyPr vert="horz" wrap="square" lIns="0" tIns="0" rIns="0" bIns="0" numCol="1" rtlCol="0" anchor="t" anchorCtr="0" compatLnSpc="1">
        <a:prstTxWarp prst="textNoShape">
          <a:avLst/>
        </a:prstTxWarp>
        <a:spAutoFit/>
      </a:bodyPr>
      <a:lstStyle>
        <a:defPPr marL="201613" indent="-201613" defTabSz="357708">
          <a:lnSpc>
            <a:spcPct val="140000"/>
          </a:lnSpc>
          <a:buClr>
            <a:schemeClr val="accent2"/>
          </a:buClr>
          <a:buSzPct val="85000"/>
          <a:buFont typeface="Wingdings" panose="05000000000000000000" pitchFamily="2" charset="2"/>
          <a:buChar char=""/>
          <a:defRPr sz="1600" dirty="0" err="1" smtClean="0"/>
        </a:defPPr>
      </a:lstStyle>
    </a:txDef>
  </a:objectDefaults>
  <a:extraClrSchemeLst/>
  <a:custClrLst>
    <a:custClr name="Shell-yellow">
      <a:srgbClr val="FBCE07"/>
    </a:custClr>
    <a:custClr name="Shell-yellow-60%">
      <a:srgbClr val="FDE26A"/>
    </a:custClr>
    <a:custClr name="Shell-yellow-40%">
      <a:srgbClr val="FDEB9C"/>
    </a:custClr>
    <a:custClr name="Shell-yellow-20%">
      <a:srgbClr val="FEF5CD"/>
    </a:custClr>
    <a:custClr name="Shell-yellow-20%">
      <a:srgbClr val="FEF5CD"/>
    </a:custClr>
    <a:custClr name="Shell-red">
      <a:srgbClr val="DD1D21"/>
    </a:custClr>
    <a:custClr name="Shell-red-60%">
      <a:srgbClr val="EB777A"/>
    </a:custClr>
    <a:custClr name="Shell-red-40%">
      <a:srgbClr val="F1A5A6"/>
    </a:custClr>
    <a:custClr name="Shell-red-20%">
      <a:srgbClr val="F8D2D3"/>
    </a:custClr>
    <a:custClr name="Shell-white">
      <a:srgbClr val="FFFFFF"/>
    </a:custClr>
    <a:custClr name="Shell-black">
      <a:srgbClr val="000000"/>
    </a:custClr>
    <a:custClr name="Shell-very dark grey">
      <a:srgbClr val="404040"/>
    </a:custClr>
    <a:custClr name="Shell-dark grey">
      <a:srgbClr val="595959"/>
    </a:custClr>
    <a:custClr name="Shell-mid grey">
      <a:srgbClr val="7F7F7F"/>
    </a:custClr>
    <a:custClr name="Shell-light grey">
      <a:srgbClr val="A6A6A6"/>
    </a:custClr>
    <a:custClr name="Shell-pale grey">
      <a:srgbClr val="D9D9D9"/>
    </a:custClr>
    <a:custClr name="Shell-very pale grey">
      <a:srgbClr val="F7F7F7"/>
    </a:custClr>
    <a:custClr name="Shell-dark blue">
      <a:srgbClr val="003C88"/>
    </a:custClr>
    <a:custClr name="Shell-dark blue-60%">
      <a:srgbClr val="668AB8"/>
    </a:custClr>
    <a:custClr name="Shell-dark blue-40%">
      <a:srgbClr val="99B1CF"/>
    </a:custClr>
    <a:custClr name="Shell-dark blue-20%">
      <a:srgbClr val="CCD8E7"/>
    </a:custClr>
    <a:custClr name="Shell-mid blue">
      <a:srgbClr val="009EB4"/>
    </a:custClr>
    <a:custClr name="Shell-mid blue-60%">
      <a:srgbClr val="66C5D2"/>
    </a:custClr>
    <a:custClr name="Shell-mid blue-40%">
      <a:srgbClr val="99D8E1"/>
    </a:custClr>
    <a:custClr name="Shell-mid blue-20%">
      <a:srgbClr val="CCECF0"/>
    </a:custClr>
    <a:custClr name="Shell-light blue">
      <a:srgbClr val="89CFDC"/>
    </a:custClr>
    <a:custClr name="Shell-light blue-60%">
      <a:srgbClr val="B8E2EA"/>
    </a:custClr>
    <a:custClr name="Shell-light blue-40%">
      <a:srgbClr val="D0ECF1"/>
    </a:custClr>
    <a:custClr name="Shell-light blue-20%">
      <a:srgbClr val="E7F5F8"/>
    </a:custClr>
    <a:custClr name="Shell-light green">
      <a:srgbClr val="BED50F"/>
    </a:custClr>
    <a:custClr name="Shell-light green-60%">
      <a:srgbClr val="D8E66F"/>
    </a:custClr>
    <a:custClr name="Shell-light green-40%">
      <a:srgbClr val="E5EE9F"/>
    </a:custClr>
    <a:custClr name="Shell-light green-20%">
      <a:srgbClr val="F2F7CF"/>
    </a:custClr>
    <a:custClr name="Shell-dark green">
      <a:srgbClr val="008443"/>
    </a:custClr>
    <a:custClr name="Shell-dark green-60%">
      <a:srgbClr val="66B58E"/>
    </a:custClr>
    <a:custClr name="Shell-dark green-40%">
      <a:srgbClr val="99CEB4"/>
    </a:custClr>
    <a:custClr name="Shell-dark green-20%">
      <a:srgbClr val="CCE6D9"/>
    </a:custClr>
    <a:custClr name="Shell-purple">
      <a:srgbClr val="641964"/>
    </a:custClr>
    <a:custClr name="Shell-purple-60%">
      <a:srgbClr val="A275A2"/>
    </a:custClr>
    <a:custClr name="Shell-purple-40%">
      <a:srgbClr val="C1A3C1"/>
    </a:custClr>
    <a:custClr name="Shell-purple-20%">
      <a:srgbClr val="E0D1E0"/>
    </a:custClr>
    <a:custClr name="Shell-lilac">
      <a:srgbClr val="BA95BE"/>
    </a:custClr>
    <a:custClr name="Shell-lilac-60%">
      <a:srgbClr val="D6BFD8"/>
    </a:custClr>
    <a:custClr name="Shell-lilac-40%">
      <a:srgbClr val="E3D5E5"/>
    </a:custClr>
    <a:custClr name="Shell-orange">
      <a:srgbClr val="EB8705"/>
    </a:custClr>
    <a:custClr name="Shell-orange-60%">
      <a:srgbClr val="F3B769"/>
    </a:custClr>
    <a:custClr name="Shell-orange-40%">
      <a:srgbClr val="F7CF9B"/>
    </a:custClr>
    <a:custClr name="Shell-brown">
      <a:srgbClr val="743410"/>
    </a:custClr>
    <a:custClr name="Shell-brown-60%">
      <a:srgbClr val="AC8570"/>
    </a:custClr>
    <a:custClr name="Shell-brown-40%">
      <a:srgbClr val="C7AE9F"/>
    </a:custClr>
    <a:custClr name="Shell-sand">
      <a:srgbClr val="FFEAC2"/>
    </a:custClr>
  </a:custClrLst>
  <a:extLst>
    <a:ext uri="{05A4C25C-085E-4340-85A3-A5531E510DB2}">
      <thm15:themeFamily xmlns:thm15="http://schemas.microsoft.com/office/thememl/2012/main" name="Widescreen Shell template - 16x9.potx" id="{EF8FB5D5-3011-473E-A23F-ED37F2EB025F}" vid="{81D08C13-1DEF-4B43-9487-15A41A0A3FD6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 Shell Theme</Template>
  <TotalTime>27080</TotalTime>
  <Words>1830</Words>
  <Application>Microsoft Office PowerPoint</Application>
  <PresentationFormat>Widescreen</PresentationFormat>
  <Paragraphs>1035</Paragraphs>
  <Slides>80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80</vt:i4>
      </vt:variant>
    </vt:vector>
  </HeadingPairs>
  <TitlesOfParts>
    <vt:vector size="93" baseType="lpstr">
      <vt:lpstr>Arial</vt:lpstr>
      <vt:lpstr>Calibri</vt:lpstr>
      <vt:lpstr>Consolas</vt:lpstr>
      <vt:lpstr>Futura</vt:lpstr>
      <vt:lpstr>Futura Bold</vt:lpstr>
      <vt:lpstr>Futura Medium</vt:lpstr>
      <vt:lpstr>Helvetica Neue</vt:lpstr>
      <vt:lpstr>Helvetica Neue Light</vt:lpstr>
      <vt:lpstr>ShellMedium</vt:lpstr>
      <vt:lpstr>Wingdings</vt:lpstr>
      <vt:lpstr>New Powerpoint template - June 2016</vt:lpstr>
      <vt:lpstr>C3 IoT Template</vt:lpstr>
      <vt:lpstr>Shell layouts with footer</vt:lpstr>
      <vt:lpstr>Anomaly detection and generation in time-series for predictive asset maintenance Final presentation 10th September 2019</vt:lpstr>
      <vt:lpstr>Overview</vt:lpstr>
      <vt:lpstr>Background</vt:lpstr>
      <vt:lpstr>Some context first…</vt:lpstr>
      <vt:lpstr>Some context first…</vt:lpstr>
      <vt:lpstr>Some context first…</vt:lpstr>
      <vt:lpstr>Some context first…</vt:lpstr>
      <vt:lpstr>Some context first…</vt:lpstr>
      <vt:lpstr>Data and EDA</vt:lpstr>
      <vt:lpstr>Our data-set</vt:lpstr>
      <vt:lpstr>Our data-set</vt:lpstr>
      <vt:lpstr>Our data-set</vt:lpstr>
      <vt:lpstr>Our data-set</vt:lpstr>
      <vt:lpstr>Our data-set</vt:lpstr>
      <vt:lpstr>Our data-set</vt:lpstr>
      <vt:lpstr>Our data-set</vt:lpstr>
      <vt:lpstr>Our data-set</vt:lpstr>
      <vt:lpstr>Our data-set</vt:lpstr>
      <vt:lpstr>Our data-set</vt:lpstr>
      <vt:lpstr>Our data-set</vt:lpstr>
      <vt:lpstr>Our data-set</vt:lpstr>
      <vt:lpstr>Our data-set</vt:lpstr>
      <vt:lpstr>Our data-set</vt:lpstr>
      <vt:lpstr>Our data-set</vt:lpstr>
      <vt:lpstr>Our data-set</vt:lpstr>
      <vt:lpstr>Anomaly detection</vt:lpstr>
      <vt:lpstr>Considerations</vt:lpstr>
      <vt:lpstr>Considerations</vt:lpstr>
      <vt:lpstr>Considerations</vt:lpstr>
      <vt:lpstr>Considerations</vt:lpstr>
      <vt:lpstr>Considerations</vt:lpstr>
      <vt:lpstr>Model and results</vt:lpstr>
      <vt:lpstr>Model and results</vt:lpstr>
      <vt:lpstr>Model and results</vt:lpstr>
      <vt:lpstr>Model and results</vt:lpstr>
      <vt:lpstr>Model and results</vt:lpstr>
      <vt:lpstr>Model and results</vt:lpstr>
      <vt:lpstr>Model and results</vt:lpstr>
      <vt:lpstr>Model and results</vt:lpstr>
      <vt:lpstr>Model and results</vt:lpstr>
      <vt:lpstr>Model and results</vt:lpstr>
      <vt:lpstr>Model and results</vt:lpstr>
      <vt:lpstr>Model and results</vt:lpstr>
      <vt:lpstr>Model and results</vt:lpstr>
      <vt:lpstr>Model and results</vt:lpstr>
      <vt:lpstr>Further work</vt:lpstr>
      <vt:lpstr>Further work</vt:lpstr>
      <vt:lpstr>Further work</vt:lpstr>
      <vt:lpstr>Further work</vt:lpstr>
      <vt:lpstr>Further work</vt:lpstr>
      <vt:lpstr>Anomaly generation</vt:lpstr>
      <vt:lpstr>Why do we need to generate data?</vt:lpstr>
      <vt:lpstr>Why do we need to generate data?</vt:lpstr>
      <vt:lpstr>Why do we need to generate data?</vt:lpstr>
      <vt:lpstr>Why do we need to generate data?</vt:lpstr>
      <vt:lpstr>Considerations</vt:lpstr>
      <vt:lpstr>Considerations</vt:lpstr>
      <vt:lpstr>Considerations</vt:lpstr>
      <vt:lpstr>Considerations</vt:lpstr>
      <vt:lpstr>Considerations</vt:lpstr>
      <vt:lpstr>Considerations</vt:lpstr>
      <vt:lpstr>Model and results</vt:lpstr>
      <vt:lpstr>Model and results</vt:lpstr>
      <vt:lpstr>Model and results</vt:lpstr>
      <vt:lpstr>Model and results</vt:lpstr>
      <vt:lpstr>Model and results</vt:lpstr>
      <vt:lpstr>Progress made so far</vt:lpstr>
      <vt:lpstr>Progress made so far</vt:lpstr>
      <vt:lpstr>Progress made so far</vt:lpstr>
      <vt:lpstr>Progress made so far</vt:lpstr>
      <vt:lpstr>Progress made so far</vt:lpstr>
      <vt:lpstr>Future work</vt:lpstr>
      <vt:lpstr>Future work</vt:lpstr>
      <vt:lpstr>Future work</vt:lpstr>
      <vt:lpstr>Future work</vt:lpstr>
      <vt:lpstr>Future work</vt:lpstr>
      <vt:lpstr>Future work</vt:lpstr>
      <vt:lpstr>Future work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UP/IG/PT Data Platform Alignment; roles and actions</dc:title>
  <dc:creator>Ruijs, Evert K SIEP-ITC/ARZ</dc:creator>
  <cp:lastModifiedBy>Kumar, Hitesh GSUK-PTX/D/S</cp:lastModifiedBy>
  <cp:revision>189</cp:revision>
  <cp:lastPrinted>2018-08-30T04:30:16Z</cp:lastPrinted>
  <dcterms:created xsi:type="dcterms:W3CDTF">2018-08-15T11:04:48Z</dcterms:created>
  <dcterms:modified xsi:type="dcterms:W3CDTF">2019-09-09T08:31:43Z</dcterms:modified>
</cp:coreProperties>
</file>